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Montserrat"/>
      <p:regular r:id="rId13"/>
    </p:embeddedFont>
    <p:embeddedFont>
      <p:font typeface="Open Sauce Bold"/>
      <p:regular r:id="rId14"/>
    </p:embeddedFont>
    <p:embeddedFont>
      <p:font typeface="Montserrat Ultra-Bold"/>
      <p:regular r:id="rId15"/>
    </p:embeddedFont>
    <p:embeddedFont>
      <p:font typeface="Garet Ultra-Bold"/>
      <p:regular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 Id="rId27"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image" Target="../media/image10.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30.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7.svg"/><Relationship Id="rId5" Type="http://schemas.openxmlformats.org/officeDocument/2006/relationships/image" Target="../media/image4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8795757" y="1028700"/>
            <a:ext cx="696485" cy="649895"/>
          </a:xfrm>
          <a:custGeom>
            <a:avLst/>
            <a:gdLst/>
            <a:ahLst/>
            <a:cxnLst/>
            <a:rect l="l" t="t" r="r" b="b"/>
            <a:pathLst>
              <a:path w="696485" h="649895">
                <a:moveTo>
                  <a:pt x="0" y="0"/>
                </a:moveTo>
                <a:lnTo>
                  <a:pt x="696486" y="0"/>
                </a:lnTo>
                <a:lnTo>
                  <a:pt x="696486" y="649895"/>
                </a:lnTo>
                <a:lnTo>
                  <a:pt x="0" y="6498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0" y="129581"/>
            <a:ext cx="18288000" cy="10058094"/>
          </a:xfrm>
          <a:custGeom>
            <a:avLst/>
            <a:gdLst/>
            <a:ahLst/>
            <a:cxnLst/>
            <a:rect l="l" t="t" r="r" b="b"/>
            <a:pathLst>
              <a:path w="18288000" h="10058094">
                <a:moveTo>
                  <a:pt x="0" y="0"/>
                </a:moveTo>
                <a:lnTo>
                  <a:pt x="18288000" y="0"/>
                </a:lnTo>
                <a:lnTo>
                  <a:pt x="18288000" y="10058094"/>
                </a:lnTo>
                <a:lnTo>
                  <a:pt x="0" y="10058094"/>
                </a:lnTo>
                <a:lnTo>
                  <a:pt x="0" y="0"/>
                </a:lnTo>
                <a:close/>
              </a:path>
            </a:pathLst>
          </a:custGeom>
          <a:blipFill>
            <a:blip r:embed="rId5"/>
            <a:stretch>
              <a:fillRect t="-1910" b="-365"/>
            </a:stretch>
          </a:blipFill>
        </p:spPr>
      </p:sp>
      <p:sp>
        <p:nvSpPr>
          <p:cNvPr id="6" name="Freeform 6"/>
          <p:cNvSpPr/>
          <p:nvPr/>
        </p:nvSpPr>
        <p:spPr>
          <a:xfrm>
            <a:off x="370411" y="4994714"/>
            <a:ext cx="5686736" cy="4866262"/>
          </a:xfrm>
          <a:custGeom>
            <a:avLst/>
            <a:gdLst/>
            <a:ahLst/>
            <a:cxnLst/>
            <a:rect l="l" t="t" r="r" b="b"/>
            <a:pathLst>
              <a:path w="5686736" h="4866262">
                <a:moveTo>
                  <a:pt x="0" y="0"/>
                </a:moveTo>
                <a:lnTo>
                  <a:pt x="5686736" y="0"/>
                </a:lnTo>
                <a:lnTo>
                  <a:pt x="5686736" y="4866262"/>
                </a:lnTo>
                <a:lnTo>
                  <a:pt x="0" y="4866262"/>
                </a:lnTo>
                <a:lnTo>
                  <a:pt x="0" y="0"/>
                </a:lnTo>
                <a:close/>
              </a:path>
            </a:pathLst>
          </a:custGeom>
          <a:blipFill>
            <a:blip r:embed="rId6"/>
            <a:stretch>
              <a:fillRect/>
            </a:stretch>
          </a:blipFill>
        </p:spPr>
      </p:sp>
      <p:sp>
        <p:nvSpPr>
          <p:cNvPr id="7" name="TextBox 7"/>
          <p:cNvSpPr txBox="1"/>
          <p:nvPr/>
        </p:nvSpPr>
        <p:spPr>
          <a:xfrm>
            <a:off x="11174982" y="3880245"/>
            <a:ext cx="6467204" cy="3911102"/>
          </a:xfrm>
          <a:prstGeom prst="rect">
            <a:avLst/>
          </a:prstGeom>
        </p:spPr>
        <p:txBody>
          <a:bodyPr lIns="0" tIns="0" rIns="0" bIns="0" rtlCol="0" anchor="t">
            <a:spAutoFit/>
          </a:bodyPr>
          <a:lstStyle/>
          <a:p>
            <a:pPr algn="r">
              <a:lnSpc>
                <a:spcPts val="7672"/>
              </a:lnSpc>
            </a:pPr>
            <a:r>
              <a:rPr lang="en-US" sz="7307">
                <a:solidFill>
                  <a:srgbClr val="FFFFFF"/>
                </a:solidFill>
                <a:latin typeface="Open Sauce Bold"/>
              </a:rPr>
              <a:t>2023 LOUISIANA SALTWATER INTRUSION</a:t>
            </a:r>
          </a:p>
        </p:txBody>
      </p:sp>
      <p:sp>
        <p:nvSpPr>
          <p:cNvPr id="8" name="TextBox 8"/>
          <p:cNvSpPr txBox="1"/>
          <p:nvPr/>
        </p:nvSpPr>
        <p:spPr>
          <a:xfrm>
            <a:off x="12079847" y="3040961"/>
            <a:ext cx="6064388" cy="503861"/>
          </a:xfrm>
          <a:prstGeom prst="rect">
            <a:avLst/>
          </a:prstGeom>
        </p:spPr>
        <p:txBody>
          <a:bodyPr lIns="0" tIns="0" rIns="0" bIns="0" rtlCol="0" anchor="t">
            <a:spAutoFit/>
          </a:bodyPr>
          <a:lstStyle/>
          <a:p>
            <a:pPr algn="ctr">
              <a:lnSpc>
                <a:spcPts val="3977"/>
              </a:lnSpc>
            </a:pPr>
            <a:r>
              <a:rPr lang="en-US" sz="3370">
                <a:solidFill>
                  <a:srgbClr val="FFFFFF"/>
                </a:solidFill>
                <a:latin typeface="Montserrat"/>
              </a:rPr>
              <a:t>LEMC PLENARY Session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sp>
        <p:nvSpPr>
          <p:cNvPr id="6" name="Freeform 6"/>
          <p:cNvSpPr/>
          <p:nvPr/>
        </p:nvSpPr>
        <p:spPr>
          <a:xfrm>
            <a:off x="9448800" y="2400300"/>
            <a:ext cx="8331026" cy="6461004"/>
          </a:xfrm>
          <a:custGeom>
            <a:avLst/>
            <a:gdLst/>
            <a:ahLst/>
            <a:cxnLst/>
            <a:rect l="l" t="t" r="r" b="b"/>
            <a:pathLst>
              <a:path w="7917339" h="4458549">
                <a:moveTo>
                  <a:pt x="0" y="0"/>
                </a:moveTo>
                <a:lnTo>
                  <a:pt x="7917339" y="0"/>
                </a:lnTo>
                <a:lnTo>
                  <a:pt x="7917339" y="4458549"/>
                </a:lnTo>
                <a:lnTo>
                  <a:pt x="0" y="4458549"/>
                </a:lnTo>
                <a:lnTo>
                  <a:pt x="0" y="0"/>
                </a:lnTo>
                <a:close/>
              </a:path>
            </a:pathLst>
          </a:custGeom>
          <a:blipFill>
            <a:blip r:embed="rId2"/>
            <a:stretch>
              <a:fillRect/>
            </a:stretch>
          </a:blipFill>
        </p:spPr>
      </p:sp>
      <p:sp>
        <p:nvSpPr>
          <p:cNvPr id="7" name="TextBox 7"/>
          <p:cNvSpPr txBox="1"/>
          <p:nvPr/>
        </p:nvSpPr>
        <p:spPr>
          <a:xfrm>
            <a:off x="1066800" y="2427514"/>
            <a:ext cx="7777661" cy="4988545"/>
          </a:xfrm>
          <a:prstGeom prst="rect">
            <a:avLst/>
          </a:prstGeom>
        </p:spPr>
        <p:txBody>
          <a:bodyPr lIns="0" tIns="0" rIns="0" bIns="0" rtlCol="0" anchor="t">
            <a:spAutoFit/>
          </a:bodyPr>
          <a:lstStyle/>
          <a:p>
            <a:pPr marL="582928" lvl="1" indent="-291464">
              <a:lnSpc>
                <a:spcPts val="3509"/>
              </a:lnSpc>
              <a:buFont typeface="Arial"/>
              <a:buChar char="•"/>
            </a:pPr>
            <a:r>
              <a:rPr lang="en-US" sz="3600" dirty="0">
                <a:solidFill>
                  <a:srgbClr val="FFFFFF"/>
                </a:solidFill>
                <a:latin typeface="Montserrat"/>
              </a:rPr>
              <a:t>Proudest Accomplishments in managing this </a:t>
            </a:r>
            <a:r>
              <a:rPr lang="en-US" sz="3600" dirty="0" smtClean="0">
                <a:solidFill>
                  <a:srgbClr val="FFFFFF"/>
                </a:solidFill>
                <a:latin typeface="Montserrat"/>
              </a:rPr>
              <a:t>Incident</a:t>
            </a:r>
          </a:p>
          <a:p>
            <a:pPr marL="582928" lvl="1" indent="-291464">
              <a:lnSpc>
                <a:spcPts val="3509"/>
              </a:lnSpc>
              <a:buFont typeface="Arial"/>
              <a:buChar char="•"/>
            </a:pPr>
            <a:endParaRPr lang="en-US" sz="3600" dirty="0">
              <a:solidFill>
                <a:srgbClr val="FFFFFF"/>
              </a:solidFill>
              <a:latin typeface="Montserrat"/>
            </a:endParaRPr>
          </a:p>
          <a:p>
            <a:pPr marL="582928" lvl="1" indent="-291464">
              <a:lnSpc>
                <a:spcPts val="3509"/>
              </a:lnSpc>
              <a:buFont typeface="Arial"/>
              <a:buChar char="•"/>
            </a:pPr>
            <a:r>
              <a:rPr lang="en-US" sz="3600" dirty="0">
                <a:solidFill>
                  <a:srgbClr val="FFFFFF"/>
                </a:solidFill>
                <a:latin typeface="Montserrat"/>
              </a:rPr>
              <a:t>Immediate Priorities to Reduce Risk or Advance Efforts for Future </a:t>
            </a:r>
            <a:r>
              <a:rPr lang="en-US" sz="3600" dirty="0" smtClean="0">
                <a:solidFill>
                  <a:srgbClr val="FFFFFF"/>
                </a:solidFill>
                <a:latin typeface="Montserrat"/>
              </a:rPr>
              <a:t>Impacts</a:t>
            </a:r>
          </a:p>
          <a:p>
            <a:pPr marL="582928" lvl="1" indent="-291464">
              <a:lnSpc>
                <a:spcPts val="3509"/>
              </a:lnSpc>
              <a:buFont typeface="Arial"/>
              <a:buChar char="•"/>
            </a:pPr>
            <a:endParaRPr lang="en-US" sz="3600" dirty="0">
              <a:solidFill>
                <a:srgbClr val="FFFFFF"/>
              </a:solidFill>
              <a:latin typeface="Montserrat"/>
            </a:endParaRPr>
          </a:p>
          <a:p>
            <a:pPr marL="604518" lvl="1" indent="-302259">
              <a:lnSpc>
                <a:spcPts val="3639"/>
              </a:lnSpc>
              <a:buFont typeface="Arial"/>
              <a:buChar char="•"/>
            </a:pPr>
            <a:r>
              <a:rPr lang="en-US" sz="3600" dirty="0">
                <a:solidFill>
                  <a:srgbClr val="FFFFFF"/>
                </a:solidFill>
                <a:latin typeface="Montserrat"/>
              </a:rPr>
              <a:t>Improvements Identified, i.e., plans, organization, equipment,  training, exercises or even with facilities</a:t>
            </a:r>
          </a:p>
        </p:txBody>
      </p:sp>
      <p:sp>
        <p:nvSpPr>
          <p:cNvPr id="8" name="TextBox 8"/>
          <p:cNvSpPr txBox="1"/>
          <p:nvPr/>
        </p:nvSpPr>
        <p:spPr>
          <a:xfrm>
            <a:off x="4419600" y="647700"/>
            <a:ext cx="9639300" cy="1025922"/>
          </a:xfrm>
          <a:prstGeom prst="rect">
            <a:avLst/>
          </a:prstGeom>
        </p:spPr>
        <p:txBody>
          <a:bodyPr wrap="square" lIns="0" tIns="0" rIns="0" bIns="0" rtlCol="0" anchor="t">
            <a:spAutoFit/>
          </a:bodyPr>
          <a:lstStyle/>
          <a:p>
            <a:pPr marL="0" lvl="0" indent="0" algn="l">
              <a:lnSpc>
                <a:spcPts val="7987"/>
              </a:lnSpc>
              <a:spcBef>
                <a:spcPct val="0"/>
              </a:spcBef>
            </a:pPr>
            <a:r>
              <a:rPr lang="en-US" sz="7607" dirty="0">
                <a:solidFill>
                  <a:srgbClr val="FFFFFF"/>
                </a:solidFill>
                <a:latin typeface="Garet Ultra-Bold"/>
              </a:rPr>
              <a:t>LESSONS LEARNED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sp>
        <p:nvSpPr>
          <p:cNvPr id="5" name="Freeform 5"/>
          <p:cNvSpPr/>
          <p:nvPr/>
        </p:nvSpPr>
        <p:spPr>
          <a:xfrm>
            <a:off x="19594" y="0"/>
            <a:ext cx="17818529" cy="8488281"/>
          </a:xfrm>
          <a:custGeom>
            <a:avLst/>
            <a:gdLst/>
            <a:ahLst/>
            <a:cxnLst/>
            <a:rect l="l" t="t" r="r" b="b"/>
            <a:pathLst>
              <a:path w="17818529" h="8488281">
                <a:moveTo>
                  <a:pt x="0" y="0"/>
                </a:moveTo>
                <a:lnTo>
                  <a:pt x="17818529" y="0"/>
                </a:lnTo>
                <a:lnTo>
                  <a:pt x="17818529" y="8488282"/>
                </a:lnTo>
                <a:lnTo>
                  <a:pt x="0" y="8488282"/>
                </a:lnTo>
                <a:lnTo>
                  <a:pt x="0" y="0"/>
                </a:lnTo>
                <a:close/>
              </a:path>
            </a:pathLst>
          </a:custGeom>
          <a:blipFill>
            <a:blip r:embed="rId2"/>
            <a:stretch>
              <a:fillRect t="-9076" b="-9076"/>
            </a:stretch>
          </a:blipFill>
        </p:spPr>
      </p:sp>
      <p:sp>
        <p:nvSpPr>
          <p:cNvPr id="6" name="Freeform 6"/>
          <p:cNvSpPr/>
          <p:nvPr/>
        </p:nvSpPr>
        <p:spPr>
          <a:xfrm>
            <a:off x="160366" y="848745"/>
            <a:ext cx="5686736" cy="4866262"/>
          </a:xfrm>
          <a:custGeom>
            <a:avLst/>
            <a:gdLst/>
            <a:ahLst/>
            <a:cxnLst/>
            <a:rect l="l" t="t" r="r" b="b"/>
            <a:pathLst>
              <a:path w="5686736" h="4866262">
                <a:moveTo>
                  <a:pt x="0" y="0"/>
                </a:moveTo>
                <a:lnTo>
                  <a:pt x="5686736" y="0"/>
                </a:lnTo>
                <a:lnTo>
                  <a:pt x="5686736" y="4866262"/>
                </a:lnTo>
                <a:lnTo>
                  <a:pt x="0" y="4866262"/>
                </a:lnTo>
                <a:lnTo>
                  <a:pt x="0" y="0"/>
                </a:lnTo>
                <a:close/>
              </a:path>
            </a:pathLst>
          </a:custGeom>
          <a:blipFill>
            <a:blip r:embed="rId3"/>
            <a:stretch>
              <a:fillRect/>
            </a:stretch>
          </a:blipFill>
        </p:spPr>
      </p:sp>
      <p:sp>
        <p:nvSpPr>
          <p:cNvPr id="7" name="TextBox 7"/>
          <p:cNvSpPr txBox="1"/>
          <p:nvPr/>
        </p:nvSpPr>
        <p:spPr>
          <a:xfrm>
            <a:off x="5715000" y="8977864"/>
            <a:ext cx="9636804" cy="718323"/>
          </a:xfrm>
          <a:prstGeom prst="rect">
            <a:avLst/>
          </a:prstGeom>
        </p:spPr>
        <p:txBody>
          <a:bodyPr lIns="0" tIns="0" rIns="0" bIns="0" rtlCol="0" anchor="t">
            <a:spAutoFit/>
          </a:bodyPr>
          <a:lstStyle/>
          <a:p>
            <a:pPr marL="0" lvl="0" indent="0" algn="l">
              <a:lnSpc>
                <a:spcPts val="5467"/>
              </a:lnSpc>
              <a:spcBef>
                <a:spcPct val="0"/>
              </a:spcBef>
            </a:pPr>
            <a:r>
              <a:rPr lang="en-US" sz="5207" dirty="0">
                <a:solidFill>
                  <a:srgbClr val="FFFFFF"/>
                </a:solidFill>
                <a:latin typeface="Garet Ultra-Bold"/>
              </a:rPr>
              <a:t>QUESTIONS/COMMENTS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sp>
        <p:nvSpPr>
          <p:cNvPr id="2" name="TextBox 2"/>
          <p:cNvSpPr txBox="1"/>
          <p:nvPr/>
        </p:nvSpPr>
        <p:spPr>
          <a:xfrm>
            <a:off x="1081988" y="1333500"/>
            <a:ext cx="10477500" cy="1000274"/>
          </a:xfrm>
          <a:prstGeom prst="rect">
            <a:avLst/>
          </a:prstGeom>
        </p:spPr>
        <p:txBody>
          <a:bodyPr wrap="square" lIns="0" tIns="0" rIns="0" bIns="0" rtlCol="0" anchor="t">
            <a:spAutoFit/>
          </a:bodyPr>
          <a:lstStyle/>
          <a:p>
            <a:pPr marL="0" lvl="0" indent="0" algn="l">
              <a:lnSpc>
                <a:spcPts val="7840"/>
              </a:lnSpc>
            </a:pPr>
            <a:r>
              <a:rPr lang="en-US" sz="7000" dirty="0">
                <a:solidFill>
                  <a:srgbClr val="FFFFFF"/>
                </a:solidFill>
                <a:latin typeface="Garet Ultra-Bold"/>
              </a:rPr>
              <a:t>PLENARY PANELIST</a:t>
            </a:r>
          </a:p>
        </p:txBody>
      </p:sp>
      <p:grpSp>
        <p:nvGrpSpPr>
          <p:cNvPr id="4" name="Group 4"/>
          <p:cNvGrpSpPr/>
          <p:nvPr/>
        </p:nvGrpSpPr>
        <p:grpSpPr>
          <a:xfrm>
            <a:off x="1028700" y="5082112"/>
            <a:ext cx="3306133" cy="3229610"/>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2"/>
              <a:stretch>
                <a:fillRect t="-1211" b="-1211"/>
              </a:stretch>
            </a:blipFill>
          </p:spPr>
        </p:sp>
      </p:grpSp>
      <p:grpSp>
        <p:nvGrpSpPr>
          <p:cNvPr id="6" name="Group 6"/>
          <p:cNvGrpSpPr/>
          <p:nvPr/>
        </p:nvGrpSpPr>
        <p:grpSpPr>
          <a:xfrm>
            <a:off x="5228938" y="5082112"/>
            <a:ext cx="3306133" cy="3229610"/>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3"/>
              <a:stretch>
                <a:fillRect t="-490" b="-490"/>
              </a:stretch>
            </a:blipFill>
          </p:spPr>
        </p:sp>
      </p:grpSp>
      <p:grpSp>
        <p:nvGrpSpPr>
          <p:cNvPr id="8" name="Group 8"/>
          <p:cNvGrpSpPr/>
          <p:nvPr/>
        </p:nvGrpSpPr>
        <p:grpSpPr>
          <a:xfrm>
            <a:off x="9429176" y="5082112"/>
            <a:ext cx="3306133" cy="3229610"/>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4"/>
              <a:stretch>
                <a:fillRect t="-1211" b="-1211"/>
              </a:stretch>
            </a:blipFill>
          </p:spPr>
        </p:sp>
      </p:grpSp>
      <p:grpSp>
        <p:nvGrpSpPr>
          <p:cNvPr id="10" name="Group 10"/>
          <p:cNvGrpSpPr/>
          <p:nvPr/>
        </p:nvGrpSpPr>
        <p:grpSpPr>
          <a:xfrm>
            <a:off x="13629414" y="5082112"/>
            <a:ext cx="3306133" cy="3229610"/>
            <a:chOff x="0" y="0"/>
            <a:chExt cx="4828540" cy="4716780"/>
          </a:xfrm>
        </p:grpSpPr>
        <p:sp>
          <p:nvSpPr>
            <p:cNvPr id="11" name="Freeform 11"/>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5"/>
              <a:stretch>
                <a:fillRect t="-1211" b="-1211"/>
              </a:stretch>
            </a:blipFill>
          </p:spPr>
        </p:sp>
      </p:grpSp>
      <p:sp>
        <p:nvSpPr>
          <p:cNvPr id="12" name="TextBox 12"/>
          <p:cNvSpPr txBox="1"/>
          <p:nvPr/>
        </p:nvSpPr>
        <p:spPr>
          <a:xfrm>
            <a:off x="1047154" y="8958518"/>
            <a:ext cx="3510249" cy="266700"/>
          </a:xfrm>
          <a:prstGeom prst="rect">
            <a:avLst/>
          </a:prstGeom>
        </p:spPr>
        <p:txBody>
          <a:bodyPr lIns="0" tIns="0" rIns="0" bIns="0" rtlCol="0" anchor="t">
            <a:spAutoFit/>
          </a:bodyPr>
          <a:lstStyle/>
          <a:p>
            <a:pPr marL="0" lvl="0" indent="0" algn="ctr">
              <a:lnSpc>
                <a:spcPts val="2160"/>
              </a:lnSpc>
            </a:pPr>
            <a:r>
              <a:rPr lang="en-US" sz="1800" spc="53">
                <a:solidFill>
                  <a:srgbClr val="FFFFFF"/>
                </a:solidFill>
                <a:latin typeface="Montserrat"/>
              </a:rPr>
              <a:t>Plaquemines</a:t>
            </a:r>
          </a:p>
        </p:txBody>
      </p:sp>
      <p:sp>
        <p:nvSpPr>
          <p:cNvPr id="13" name="TextBox 13"/>
          <p:cNvSpPr txBox="1"/>
          <p:nvPr/>
        </p:nvSpPr>
        <p:spPr>
          <a:xfrm>
            <a:off x="9410722" y="8958518"/>
            <a:ext cx="3510249" cy="266700"/>
          </a:xfrm>
          <a:prstGeom prst="rect">
            <a:avLst/>
          </a:prstGeom>
        </p:spPr>
        <p:txBody>
          <a:bodyPr lIns="0" tIns="0" rIns="0" bIns="0" rtlCol="0" anchor="t">
            <a:spAutoFit/>
          </a:bodyPr>
          <a:lstStyle/>
          <a:p>
            <a:pPr marL="0" lvl="0" indent="0" algn="ctr">
              <a:lnSpc>
                <a:spcPts val="2160"/>
              </a:lnSpc>
            </a:pPr>
            <a:r>
              <a:rPr lang="en-US" sz="1800" spc="53">
                <a:solidFill>
                  <a:srgbClr val="FFFFFF"/>
                </a:solidFill>
                <a:latin typeface="Montserrat"/>
              </a:rPr>
              <a:t>Jefferson</a:t>
            </a:r>
          </a:p>
        </p:txBody>
      </p:sp>
      <p:sp>
        <p:nvSpPr>
          <p:cNvPr id="14" name="TextBox 14"/>
          <p:cNvSpPr txBox="1"/>
          <p:nvPr/>
        </p:nvSpPr>
        <p:spPr>
          <a:xfrm>
            <a:off x="5228938" y="8958518"/>
            <a:ext cx="3510249" cy="266700"/>
          </a:xfrm>
          <a:prstGeom prst="rect">
            <a:avLst/>
          </a:prstGeom>
        </p:spPr>
        <p:txBody>
          <a:bodyPr lIns="0" tIns="0" rIns="0" bIns="0" rtlCol="0" anchor="t">
            <a:spAutoFit/>
          </a:bodyPr>
          <a:lstStyle/>
          <a:p>
            <a:pPr marL="0" lvl="0" indent="0" algn="ctr">
              <a:lnSpc>
                <a:spcPts val="2160"/>
              </a:lnSpc>
            </a:pPr>
            <a:r>
              <a:rPr lang="en-US" sz="1800" spc="53">
                <a:solidFill>
                  <a:srgbClr val="FFFFFF"/>
                </a:solidFill>
                <a:latin typeface="Montserrat"/>
              </a:rPr>
              <a:t>St. Bernard</a:t>
            </a:r>
          </a:p>
        </p:txBody>
      </p:sp>
      <p:sp>
        <p:nvSpPr>
          <p:cNvPr id="15" name="TextBox 15"/>
          <p:cNvSpPr txBox="1"/>
          <p:nvPr/>
        </p:nvSpPr>
        <p:spPr>
          <a:xfrm>
            <a:off x="13616389" y="8958518"/>
            <a:ext cx="3510249" cy="266700"/>
          </a:xfrm>
          <a:prstGeom prst="rect">
            <a:avLst/>
          </a:prstGeom>
        </p:spPr>
        <p:txBody>
          <a:bodyPr lIns="0" tIns="0" rIns="0" bIns="0" rtlCol="0" anchor="t">
            <a:spAutoFit/>
          </a:bodyPr>
          <a:lstStyle/>
          <a:p>
            <a:pPr marL="0" lvl="0" indent="0" algn="ctr">
              <a:lnSpc>
                <a:spcPts val="2160"/>
              </a:lnSpc>
            </a:pPr>
            <a:r>
              <a:rPr lang="en-US" sz="1800" spc="53">
                <a:solidFill>
                  <a:srgbClr val="FFFFFF"/>
                </a:solidFill>
                <a:latin typeface="Montserrat"/>
              </a:rPr>
              <a:t>Orleans</a:t>
            </a:r>
          </a:p>
        </p:txBody>
      </p:sp>
      <p:sp>
        <p:nvSpPr>
          <p:cNvPr id="16" name="TextBox 16"/>
          <p:cNvSpPr txBox="1"/>
          <p:nvPr/>
        </p:nvSpPr>
        <p:spPr>
          <a:xfrm>
            <a:off x="9410722" y="8581229"/>
            <a:ext cx="3510249" cy="276225"/>
          </a:xfrm>
          <a:prstGeom prst="rect">
            <a:avLst/>
          </a:prstGeom>
        </p:spPr>
        <p:txBody>
          <a:bodyPr lIns="0" tIns="0" rIns="0" bIns="0" rtlCol="0" anchor="t">
            <a:spAutoFit/>
          </a:bodyPr>
          <a:lstStyle/>
          <a:p>
            <a:pPr marL="0" lvl="0" indent="0" algn="ctr">
              <a:lnSpc>
                <a:spcPts val="2279"/>
              </a:lnSpc>
              <a:spcBef>
                <a:spcPct val="0"/>
              </a:spcBef>
            </a:pPr>
            <a:r>
              <a:rPr lang="en-US" sz="1899">
                <a:solidFill>
                  <a:srgbClr val="F53725"/>
                </a:solidFill>
                <a:latin typeface="Garet Ultra-Bold"/>
              </a:rPr>
              <a:t>Joe Valiente</a:t>
            </a:r>
          </a:p>
        </p:txBody>
      </p:sp>
      <p:sp>
        <p:nvSpPr>
          <p:cNvPr id="17" name="TextBox 17"/>
          <p:cNvSpPr txBox="1"/>
          <p:nvPr/>
        </p:nvSpPr>
        <p:spPr>
          <a:xfrm>
            <a:off x="1047154" y="8581229"/>
            <a:ext cx="3510249" cy="276225"/>
          </a:xfrm>
          <a:prstGeom prst="rect">
            <a:avLst/>
          </a:prstGeom>
        </p:spPr>
        <p:txBody>
          <a:bodyPr lIns="0" tIns="0" rIns="0" bIns="0" rtlCol="0" anchor="t">
            <a:spAutoFit/>
          </a:bodyPr>
          <a:lstStyle/>
          <a:p>
            <a:pPr marL="0" lvl="0" indent="0" algn="ctr">
              <a:lnSpc>
                <a:spcPts val="2279"/>
              </a:lnSpc>
              <a:spcBef>
                <a:spcPct val="0"/>
              </a:spcBef>
            </a:pPr>
            <a:r>
              <a:rPr lang="en-US" sz="1899">
                <a:solidFill>
                  <a:srgbClr val="F53725"/>
                </a:solidFill>
                <a:latin typeface="Garet Ultra-Bold"/>
              </a:rPr>
              <a:t>Patrick Harvey</a:t>
            </a:r>
          </a:p>
        </p:txBody>
      </p:sp>
      <p:sp>
        <p:nvSpPr>
          <p:cNvPr id="18" name="TextBox 18"/>
          <p:cNvSpPr txBox="1"/>
          <p:nvPr/>
        </p:nvSpPr>
        <p:spPr>
          <a:xfrm>
            <a:off x="13616389" y="8581229"/>
            <a:ext cx="3510249" cy="276225"/>
          </a:xfrm>
          <a:prstGeom prst="rect">
            <a:avLst/>
          </a:prstGeom>
        </p:spPr>
        <p:txBody>
          <a:bodyPr lIns="0" tIns="0" rIns="0" bIns="0" rtlCol="0" anchor="t">
            <a:spAutoFit/>
          </a:bodyPr>
          <a:lstStyle/>
          <a:p>
            <a:pPr marL="0" lvl="0" indent="0" algn="ctr">
              <a:lnSpc>
                <a:spcPts val="2279"/>
              </a:lnSpc>
              <a:spcBef>
                <a:spcPct val="0"/>
              </a:spcBef>
            </a:pPr>
            <a:r>
              <a:rPr lang="en-US" sz="1899">
                <a:solidFill>
                  <a:srgbClr val="F53725"/>
                </a:solidFill>
                <a:latin typeface="Garet Ultra-Bold"/>
              </a:rPr>
              <a:t>Collin Arnold</a:t>
            </a:r>
          </a:p>
        </p:txBody>
      </p:sp>
      <p:sp>
        <p:nvSpPr>
          <p:cNvPr id="19" name="TextBox 19"/>
          <p:cNvSpPr txBox="1"/>
          <p:nvPr/>
        </p:nvSpPr>
        <p:spPr>
          <a:xfrm>
            <a:off x="5228938" y="8581229"/>
            <a:ext cx="3510249" cy="276225"/>
          </a:xfrm>
          <a:prstGeom prst="rect">
            <a:avLst/>
          </a:prstGeom>
        </p:spPr>
        <p:txBody>
          <a:bodyPr lIns="0" tIns="0" rIns="0" bIns="0" rtlCol="0" anchor="t">
            <a:spAutoFit/>
          </a:bodyPr>
          <a:lstStyle/>
          <a:p>
            <a:pPr marL="0" lvl="0" indent="0" algn="ctr">
              <a:lnSpc>
                <a:spcPts val="2279"/>
              </a:lnSpc>
              <a:spcBef>
                <a:spcPct val="0"/>
              </a:spcBef>
            </a:pPr>
            <a:r>
              <a:rPr lang="en-US" sz="1899">
                <a:solidFill>
                  <a:srgbClr val="F53725"/>
                </a:solidFill>
                <a:latin typeface="Garet Ultra-Bold"/>
              </a:rPr>
              <a:t>John Rahaim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sp>
        <p:nvSpPr>
          <p:cNvPr id="17" name="TextBox 17"/>
          <p:cNvSpPr txBox="1"/>
          <p:nvPr/>
        </p:nvSpPr>
        <p:spPr>
          <a:xfrm>
            <a:off x="2286000" y="1104900"/>
            <a:ext cx="12458700" cy="859210"/>
          </a:xfrm>
          <a:prstGeom prst="rect">
            <a:avLst/>
          </a:prstGeom>
        </p:spPr>
        <p:txBody>
          <a:bodyPr wrap="square" lIns="0" tIns="0" rIns="0" bIns="0" rtlCol="0" anchor="t">
            <a:spAutoFit/>
          </a:bodyPr>
          <a:lstStyle/>
          <a:p>
            <a:pPr marL="0" lvl="0" indent="0" algn="l">
              <a:lnSpc>
                <a:spcPts val="6650"/>
              </a:lnSpc>
              <a:spcBef>
                <a:spcPct val="0"/>
              </a:spcBef>
            </a:pPr>
            <a:r>
              <a:rPr lang="en-US" sz="7000" dirty="0">
                <a:solidFill>
                  <a:srgbClr val="FFFFFF"/>
                </a:solidFill>
                <a:latin typeface="Garet Ultra-Bold"/>
              </a:rPr>
              <a:t>PLENARY SESSION OUTLINE</a:t>
            </a:r>
          </a:p>
        </p:txBody>
      </p:sp>
      <p:sp>
        <p:nvSpPr>
          <p:cNvPr id="30" name="TextBox 29"/>
          <p:cNvSpPr txBox="1"/>
          <p:nvPr/>
        </p:nvSpPr>
        <p:spPr>
          <a:xfrm>
            <a:off x="3886200" y="3009900"/>
            <a:ext cx="12039600" cy="5539978"/>
          </a:xfrm>
          <a:prstGeom prst="rect">
            <a:avLst/>
          </a:prstGeom>
          <a:noFill/>
        </p:spPr>
        <p:txBody>
          <a:bodyPr wrap="square" rtlCol="0">
            <a:spAutoFit/>
          </a:bodyPr>
          <a:lstStyle/>
          <a:p>
            <a:pPr marL="285750" indent="-285750">
              <a:buFont typeface="Wingdings" panose="05000000000000000000" pitchFamily="2" charset="2"/>
              <a:buChar char="q"/>
            </a:pPr>
            <a:r>
              <a:rPr lang="en-US" sz="4800" dirty="0" smtClean="0">
                <a:solidFill>
                  <a:srgbClr val="C00000"/>
                </a:solidFill>
              </a:rPr>
              <a:t> </a:t>
            </a:r>
            <a:r>
              <a:rPr lang="en-US" sz="4800" dirty="0" smtClean="0">
                <a:solidFill>
                  <a:schemeClr val="bg1"/>
                </a:solidFill>
              </a:rPr>
              <a:t>Background &amp; Objectives</a:t>
            </a:r>
          </a:p>
          <a:p>
            <a:pPr marL="285750" indent="-285750">
              <a:buFont typeface="Wingdings" panose="05000000000000000000" pitchFamily="2" charset="2"/>
              <a:buChar char="q"/>
            </a:pPr>
            <a:r>
              <a:rPr lang="en-US" sz="4800" dirty="0" smtClean="0">
                <a:solidFill>
                  <a:srgbClr val="C00000"/>
                </a:solidFill>
              </a:rPr>
              <a:t> </a:t>
            </a:r>
            <a:r>
              <a:rPr lang="en-US" sz="4800" dirty="0" smtClean="0">
                <a:solidFill>
                  <a:schemeClr val="bg1"/>
                </a:solidFill>
              </a:rPr>
              <a:t>Challenges and Opportunities</a:t>
            </a:r>
          </a:p>
          <a:p>
            <a:pPr marL="285750" indent="-285750">
              <a:buFont typeface="Wingdings" panose="05000000000000000000" pitchFamily="2" charset="2"/>
              <a:buChar char="q"/>
            </a:pPr>
            <a:r>
              <a:rPr lang="en-US" sz="4800" dirty="0" smtClean="0">
                <a:solidFill>
                  <a:srgbClr val="C00000"/>
                </a:solidFill>
              </a:rPr>
              <a:t> </a:t>
            </a:r>
            <a:r>
              <a:rPr lang="en-US" sz="4800" dirty="0" smtClean="0">
                <a:solidFill>
                  <a:schemeClr val="bg1"/>
                </a:solidFill>
              </a:rPr>
              <a:t>Stakeholders/Partners</a:t>
            </a:r>
          </a:p>
          <a:p>
            <a:pPr marL="285750" indent="-285750">
              <a:buFont typeface="Wingdings" panose="05000000000000000000" pitchFamily="2" charset="2"/>
              <a:buChar char="q"/>
            </a:pPr>
            <a:r>
              <a:rPr lang="en-US" sz="4800" dirty="0" smtClean="0">
                <a:solidFill>
                  <a:srgbClr val="C00000"/>
                </a:solidFill>
              </a:rPr>
              <a:t> </a:t>
            </a:r>
            <a:r>
              <a:rPr lang="en-US" sz="4800" dirty="0" smtClean="0">
                <a:solidFill>
                  <a:schemeClr val="bg1"/>
                </a:solidFill>
              </a:rPr>
              <a:t>Innovative Actions/Tasks</a:t>
            </a:r>
          </a:p>
          <a:p>
            <a:pPr marL="285750" indent="-285750">
              <a:buFont typeface="Wingdings" panose="05000000000000000000" pitchFamily="2" charset="2"/>
              <a:buChar char="q"/>
            </a:pPr>
            <a:r>
              <a:rPr lang="en-US" sz="4800" dirty="0" smtClean="0">
                <a:solidFill>
                  <a:srgbClr val="C00000"/>
                </a:solidFill>
              </a:rPr>
              <a:t> </a:t>
            </a:r>
            <a:r>
              <a:rPr lang="en-US" sz="4800" dirty="0" smtClean="0">
                <a:solidFill>
                  <a:schemeClr val="bg1"/>
                </a:solidFill>
              </a:rPr>
              <a:t>Timelines</a:t>
            </a:r>
          </a:p>
          <a:p>
            <a:pPr marL="285750" indent="-285750">
              <a:buFont typeface="Wingdings" panose="05000000000000000000" pitchFamily="2" charset="2"/>
              <a:buChar char="q"/>
            </a:pPr>
            <a:r>
              <a:rPr lang="en-US" sz="4800" dirty="0" smtClean="0">
                <a:solidFill>
                  <a:srgbClr val="C00000"/>
                </a:solidFill>
              </a:rPr>
              <a:t> </a:t>
            </a:r>
            <a:r>
              <a:rPr lang="en-US" sz="4800" dirty="0" smtClean="0">
                <a:solidFill>
                  <a:schemeClr val="bg1"/>
                </a:solidFill>
              </a:rPr>
              <a:t>Lessons Learned</a:t>
            </a:r>
          </a:p>
          <a:p>
            <a:pPr marL="285750" indent="-285750">
              <a:buFont typeface="Wingdings" panose="05000000000000000000" pitchFamily="2" charset="2"/>
              <a:buChar char="q"/>
            </a:pPr>
            <a:r>
              <a:rPr lang="en-US" sz="4800" dirty="0" smtClean="0">
                <a:solidFill>
                  <a:srgbClr val="C00000"/>
                </a:solidFill>
              </a:rPr>
              <a:t> </a:t>
            </a:r>
            <a:r>
              <a:rPr lang="en-US" sz="4800" dirty="0" smtClean="0">
                <a:solidFill>
                  <a:schemeClr val="bg1"/>
                </a:solidFill>
              </a:rPr>
              <a:t>Questions and Comments</a:t>
            </a:r>
          </a:p>
          <a:p>
            <a:pPr marL="285750" indent="-285750">
              <a:buFont typeface="Wingdings" panose="05000000000000000000" pitchFamily="2" charset="2"/>
              <a:buChar char="q"/>
            </a:pPr>
            <a:endParaRPr lang="en-US" dirty="0">
              <a:solidFill>
                <a:srgbClr val="C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pSp>
        <p:nvGrpSpPr>
          <p:cNvPr id="2" name="Group 2"/>
          <p:cNvGrpSpPr/>
          <p:nvPr/>
        </p:nvGrpSpPr>
        <p:grpSpPr>
          <a:xfrm>
            <a:off x="10237247" y="6871587"/>
            <a:ext cx="853242" cy="85324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3725"/>
              </a:solidFill>
              <a:prstDash val="solid"/>
              <a:miter/>
            </a:ln>
          </p:spPr>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a:p>
          </p:txBody>
        </p:sp>
      </p:grpSp>
      <p:grpSp>
        <p:nvGrpSpPr>
          <p:cNvPr id="5" name="Group 5"/>
          <p:cNvGrpSpPr/>
          <p:nvPr/>
        </p:nvGrpSpPr>
        <p:grpSpPr>
          <a:xfrm>
            <a:off x="13168734" y="6879040"/>
            <a:ext cx="853242" cy="85324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3725"/>
              </a:solidFill>
              <a:prstDash val="solid"/>
              <a:miter/>
            </a:ln>
          </p:spPr>
        </p:sp>
        <p:sp>
          <p:nvSpPr>
            <p:cNvPr id="7" name="TextBox 7"/>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a:p>
          </p:txBody>
        </p:sp>
      </p:grpSp>
      <p:sp>
        <p:nvSpPr>
          <p:cNvPr id="8" name="Freeform 8"/>
          <p:cNvSpPr/>
          <p:nvPr/>
        </p:nvSpPr>
        <p:spPr>
          <a:xfrm>
            <a:off x="13342043" y="7044896"/>
            <a:ext cx="506623" cy="506623"/>
          </a:xfrm>
          <a:custGeom>
            <a:avLst/>
            <a:gdLst/>
            <a:ahLst/>
            <a:cxnLst/>
            <a:rect l="l" t="t" r="r" b="b"/>
            <a:pathLst>
              <a:path w="506623" h="506623">
                <a:moveTo>
                  <a:pt x="0" y="0"/>
                </a:moveTo>
                <a:lnTo>
                  <a:pt x="506623" y="0"/>
                </a:lnTo>
                <a:lnTo>
                  <a:pt x="506623" y="506623"/>
                </a:lnTo>
                <a:lnTo>
                  <a:pt x="0" y="5066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2" name="Group 12"/>
          <p:cNvGrpSpPr/>
          <p:nvPr/>
        </p:nvGrpSpPr>
        <p:grpSpPr>
          <a:xfrm>
            <a:off x="15909530" y="6879040"/>
            <a:ext cx="853242" cy="85324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3725"/>
              </a:solidFill>
              <a:prstDash val="solid"/>
              <a:miter/>
            </a:ln>
          </p:spPr>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a:p>
          </p:txBody>
        </p:sp>
      </p:grpSp>
      <p:sp>
        <p:nvSpPr>
          <p:cNvPr id="15" name="Freeform 15"/>
          <p:cNvSpPr/>
          <p:nvPr/>
        </p:nvSpPr>
        <p:spPr>
          <a:xfrm>
            <a:off x="15909530" y="6879040"/>
            <a:ext cx="856692" cy="845789"/>
          </a:xfrm>
          <a:custGeom>
            <a:avLst/>
            <a:gdLst/>
            <a:ahLst/>
            <a:cxnLst/>
            <a:rect l="l" t="t" r="r" b="b"/>
            <a:pathLst>
              <a:path w="856692" h="845789">
                <a:moveTo>
                  <a:pt x="0" y="0"/>
                </a:moveTo>
                <a:lnTo>
                  <a:pt x="856692" y="0"/>
                </a:lnTo>
                <a:lnTo>
                  <a:pt x="856692" y="845789"/>
                </a:lnTo>
                <a:lnTo>
                  <a:pt x="0" y="845789"/>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p:spPr>
      </p:sp>
      <p:sp>
        <p:nvSpPr>
          <p:cNvPr id="16" name="Freeform 16"/>
          <p:cNvSpPr/>
          <p:nvPr/>
        </p:nvSpPr>
        <p:spPr>
          <a:xfrm>
            <a:off x="10379951" y="7011030"/>
            <a:ext cx="567834" cy="589262"/>
          </a:xfrm>
          <a:custGeom>
            <a:avLst/>
            <a:gdLst/>
            <a:ahLst/>
            <a:cxnLst/>
            <a:rect l="l" t="t" r="r" b="b"/>
            <a:pathLst>
              <a:path w="567834" h="589262">
                <a:moveTo>
                  <a:pt x="0" y="0"/>
                </a:moveTo>
                <a:lnTo>
                  <a:pt x="567834" y="0"/>
                </a:lnTo>
                <a:lnTo>
                  <a:pt x="567834" y="589262"/>
                </a:lnTo>
                <a:lnTo>
                  <a:pt x="0" y="5892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TextBox 17"/>
          <p:cNvSpPr txBox="1"/>
          <p:nvPr/>
        </p:nvSpPr>
        <p:spPr>
          <a:xfrm>
            <a:off x="2679980" y="688217"/>
            <a:ext cx="15114534" cy="859210"/>
          </a:xfrm>
          <a:prstGeom prst="rect">
            <a:avLst/>
          </a:prstGeom>
        </p:spPr>
        <p:txBody>
          <a:bodyPr wrap="square" lIns="0" tIns="0" rIns="0" bIns="0" rtlCol="0" anchor="t">
            <a:spAutoFit/>
          </a:bodyPr>
          <a:lstStyle/>
          <a:p>
            <a:pPr marL="0" lvl="0" indent="0" algn="l">
              <a:lnSpc>
                <a:spcPts val="6720"/>
              </a:lnSpc>
            </a:pPr>
            <a:r>
              <a:rPr lang="en-US" sz="6000" dirty="0">
                <a:solidFill>
                  <a:srgbClr val="FFFFFF"/>
                </a:solidFill>
                <a:latin typeface="Garet Ultra-Bold"/>
              </a:rPr>
              <a:t>BACKGROUND &amp; OBJECTIVES</a:t>
            </a:r>
          </a:p>
        </p:txBody>
      </p:sp>
      <p:sp>
        <p:nvSpPr>
          <p:cNvPr id="18" name="TextBox 18"/>
          <p:cNvSpPr txBox="1"/>
          <p:nvPr/>
        </p:nvSpPr>
        <p:spPr>
          <a:xfrm>
            <a:off x="9713974" y="2064612"/>
            <a:ext cx="7762760" cy="4220337"/>
          </a:xfrm>
          <a:prstGeom prst="rect">
            <a:avLst/>
          </a:prstGeom>
        </p:spPr>
        <p:txBody>
          <a:bodyPr lIns="0" tIns="0" rIns="0" bIns="0" rtlCol="0" anchor="t">
            <a:spAutoFit/>
          </a:bodyPr>
          <a:lstStyle/>
          <a:p>
            <a:pPr>
              <a:lnSpc>
                <a:spcPts val="2814"/>
              </a:lnSpc>
            </a:pPr>
            <a:r>
              <a:rPr lang="en-US" sz="2100" dirty="0">
                <a:solidFill>
                  <a:srgbClr val="F4F8FF"/>
                </a:solidFill>
                <a:latin typeface="Montserrat"/>
              </a:rPr>
              <a:t>Due to extended drought conditions in mid-2023, the freshwater  flow rate of the Mississippi River decreased, which allowed an intrusion of saltwater  of saltwater from the Gulf of Mexico to make its way toward lower parishes, but significantly impacting Plaquemines Parish.</a:t>
            </a:r>
          </a:p>
          <a:p>
            <a:pPr>
              <a:lnSpc>
                <a:spcPts val="2814"/>
              </a:lnSpc>
            </a:pPr>
            <a:endParaRPr lang="en-US" sz="2100" dirty="0">
              <a:solidFill>
                <a:srgbClr val="F4F8FF"/>
              </a:solidFill>
              <a:latin typeface="Montserrat"/>
            </a:endParaRPr>
          </a:p>
          <a:p>
            <a:pPr>
              <a:lnSpc>
                <a:spcPts val="2814"/>
              </a:lnSpc>
            </a:pPr>
            <a:r>
              <a:rPr lang="en-US" sz="2100" dirty="0">
                <a:solidFill>
                  <a:srgbClr val="F4F8FF"/>
                </a:solidFill>
                <a:latin typeface="Montserrat"/>
              </a:rPr>
              <a:t>Potential threats of saltwater: </a:t>
            </a:r>
          </a:p>
          <a:p>
            <a:pPr marL="453392" lvl="1" indent="-226696">
              <a:lnSpc>
                <a:spcPts val="2814"/>
              </a:lnSpc>
              <a:buFont typeface="Arial"/>
              <a:buChar char="•"/>
            </a:pPr>
            <a:r>
              <a:rPr lang="en-US" sz="2100" dirty="0">
                <a:solidFill>
                  <a:srgbClr val="F4F8FF"/>
                </a:solidFill>
                <a:latin typeface="Montserrat"/>
              </a:rPr>
              <a:t>Decrease in community drinking water quality and increase in serious health risks, when ingested. </a:t>
            </a:r>
          </a:p>
          <a:p>
            <a:pPr marL="453392" lvl="1" indent="-226696">
              <a:lnSpc>
                <a:spcPts val="2814"/>
              </a:lnSpc>
              <a:buFont typeface="Arial"/>
              <a:buChar char="•"/>
            </a:pPr>
            <a:r>
              <a:rPr lang="en-US" sz="2100" dirty="0">
                <a:solidFill>
                  <a:srgbClr val="F4F8FF"/>
                </a:solidFill>
                <a:latin typeface="Montserrat"/>
              </a:rPr>
              <a:t>Accelerated infrastructure corrosion by placing heavy metals and other toxins into the water system, especially with long-term exposure</a:t>
            </a:r>
          </a:p>
        </p:txBody>
      </p:sp>
      <p:sp>
        <p:nvSpPr>
          <p:cNvPr id="19" name="TextBox 19"/>
          <p:cNvSpPr txBox="1"/>
          <p:nvPr/>
        </p:nvSpPr>
        <p:spPr>
          <a:xfrm>
            <a:off x="15312479" y="7889104"/>
            <a:ext cx="2164255" cy="1423289"/>
          </a:xfrm>
          <a:prstGeom prst="rect">
            <a:avLst/>
          </a:prstGeom>
        </p:spPr>
        <p:txBody>
          <a:bodyPr lIns="0" tIns="0" rIns="0" bIns="0" rtlCol="0" anchor="t">
            <a:spAutoFit/>
          </a:bodyPr>
          <a:lstStyle/>
          <a:p>
            <a:pPr algn="ctr">
              <a:lnSpc>
                <a:spcPts val="1888"/>
              </a:lnSpc>
            </a:pPr>
            <a:r>
              <a:rPr lang="en-US" sz="1600">
                <a:solidFill>
                  <a:srgbClr val="F4F8FF"/>
                </a:solidFill>
                <a:latin typeface="Montserrat"/>
              </a:rPr>
              <a:t>Align resources., research and technical support to devise solutions to prevent and protect from future impacts</a:t>
            </a:r>
          </a:p>
        </p:txBody>
      </p:sp>
      <p:sp>
        <p:nvSpPr>
          <p:cNvPr id="20" name="TextBox 20"/>
          <p:cNvSpPr txBox="1"/>
          <p:nvPr/>
        </p:nvSpPr>
        <p:spPr>
          <a:xfrm>
            <a:off x="9477618" y="7889104"/>
            <a:ext cx="2372499" cy="1185164"/>
          </a:xfrm>
          <a:prstGeom prst="rect">
            <a:avLst/>
          </a:prstGeom>
        </p:spPr>
        <p:txBody>
          <a:bodyPr lIns="0" tIns="0" rIns="0" bIns="0" rtlCol="0" anchor="t">
            <a:spAutoFit/>
          </a:bodyPr>
          <a:lstStyle/>
          <a:p>
            <a:pPr algn="ctr">
              <a:lnSpc>
                <a:spcPts val="1888"/>
              </a:lnSpc>
            </a:pPr>
            <a:r>
              <a:rPr lang="en-US" sz="1600">
                <a:solidFill>
                  <a:srgbClr val="F4F8FF"/>
                </a:solidFill>
                <a:latin typeface="Montserrat"/>
              </a:rPr>
              <a:t>Engage coordination and tactical planning to mitigate future impacts to communities</a:t>
            </a:r>
          </a:p>
        </p:txBody>
      </p:sp>
      <p:sp>
        <p:nvSpPr>
          <p:cNvPr id="21" name="TextBox 21"/>
          <p:cNvSpPr txBox="1"/>
          <p:nvPr/>
        </p:nvSpPr>
        <p:spPr>
          <a:xfrm>
            <a:off x="12401541" y="7889104"/>
            <a:ext cx="2387627" cy="1185164"/>
          </a:xfrm>
          <a:prstGeom prst="rect">
            <a:avLst/>
          </a:prstGeom>
        </p:spPr>
        <p:txBody>
          <a:bodyPr lIns="0" tIns="0" rIns="0" bIns="0" rtlCol="0" anchor="t">
            <a:spAutoFit/>
          </a:bodyPr>
          <a:lstStyle/>
          <a:p>
            <a:pPr algn="ctr">
              <a:lnSpc>
                <a:spcPts val="1888"/>
              </a:lnSpc>
            </a:pPr>
            <a:r>
              <a:rPr lang="en-US" sz="1600">
                <a:solidFill>
                  <a:srgbClr val="F4F8FF"/>
                </a:solidFill>
                <a:latin typeface="Montserrat"/>
              </a:rPr>
              <a:t>Collaborate with stakeholders and partners to support communication and address vulnerabilities</a:t>
            </a:r>
          </a:p>
        </p:txBody>
      </p:sp>
      <p:pic>
        <p:nvPicPr>
          <p:cNvPr id="22" name="Picture 21"/>
          <p:cNvPicPr>
            <a:picLocks noChangeAspect="1"/>
          </p:cNvPicPr>
          <p:nvPr/>
        </p:nvPicPr>
        <p:blipFill>
          <a:blip r:embed="rId11"/>
          <a:stretch>
            <a:fillRect/>
          </a:stretch>
        </p:blipFill>
        <p:spPr>
          <a:xfrm>
            <a:off x="533400" y="2085294"/>
            <a:ext cx="8848723" cy="67158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pSp>
        <p:nvGrpSpPr>
          <p:cNvPr id="2" name="Group 2"/>
          <p:cNvGrpSpPr/>
          <p:nvPr/>
        </p:nvGrpSpPr>
        <p:grpSpPr>
          <a:xfrm>
            <a:off x="2076697" y="2849567"/>
            <a:ext cx="1421458" cy="2673249"/>
            <a:chOff x="0" y="0"/>
            <a:chExt cx="1895278" cy="3564332"/>
          </a:xfrm>
        </p:grpSpPr>
        <p:sp>
          <p:nvSpPr>
            <p:cNvPr id="3" name="AutoShape 3"/>
            <p:cNvSpPr/>
            <p:nvPr/>
          </p:nvSpPr>
          <p:spPr>
            <a:xfrm rot="5419418">
              <a:off x="-1548333" y="1705349"/>
              <a:ext cx="3367596" cy="0"/>
            </a:xfrm>
            <a:prstGeom prst="line">
              <a:avLst/>
            </a:prstGeom>
            <a:ln w="38100" cap="flat">
              <a:solidFill>
                <a:srgbClr val="FFFFFF"/>
              </a:solidFill>
              <a:prstDash val="sysDash"/>
              <a:headEnd type="none" w="sm" len="sm"/>
              <a:tailEnd type="none" w="sm" len="sm"/>
            </a:ln>
          </p:spPr>
        </p:sp>
        <p:sp>
          <p:nvSpPr>
            <p:cNvPr id="4" name="AutoShape 4"/>
            <p:cNvSpPr/>
            <p:nvPr/>
          </p:nvSpPr>
          <p:spPr>
            <a:xfrm rot="10795035">
              <a:off x="145002" y="1264"/>
              <a:ext cx="1750249" cy="0"/>
            </a:xfrm>
            <a:prstGeom prst="line">
              <a:avLst/>
            </a:prstGeom>
            <a:ln w="38100" cap="flat">
              <a:solidFill>
                <a:srgbClr val="FFFFFF"/>
              </a:solidFill>
              <a:prstDash val="sysDash"/>
              <a:headEnd type="none" w="sm" len="sm"/>
              <a:tailEnd type="none" w="sm" len="sm"/>
            </a:ln>
          </p:spPr>
        </p:sp>
        <p:grpSp>
          <p:nvGrpSpPr>
            <p:cNvPr id="5" name="Group 5"/>
            <p:cNvGrpSpPr/>
            <p:nvPr/>
          </p:nvGrpSpPr>
          <p:grpSpPr>
            <a:xfrm>
              <a:off x="0" y="3312425"/>
              <a:ext cx="251907" cy="2519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66675"/>
                <a:ext cx="660400" cy="669925"/>
              </a:xfrm>
              <a:prstGeom prst="rect">
                <a:avLst/>
              </a:prstGeom>
            </p:spPr>
            <p:txBody>
              <a:bodyPr lIns="86311" tIns="86311" rIns="86311" bIns="86311" rtlCol="0" anchor="ctr"/>
              <a:lstStyle/>
              <a:p>
                <a:pPr algn="ctr">
                  <a:lnSpc>
                    <a:spcPts val="103"/>
                  </a:lnSpc>
                </a:pPr>
                <a:endParaRPr/>
              </a:p>
            </p:txBody>
          </p:sp>
        </p:grpSp>
      </p:grpSp>
      <p:grpSp>
        <p:nvGrpSpPr>
          <p:cNvPr id="8" name="Group 8"/>
          <p:cNvGrpSpPr/>
          <p:nvPr/>
        </p:nvGrpSpPr>
        <p:grpSpPr>
          <a:xfrm>
            <a:off x="4392402" y="4272206"/>
            <a:ext cx="188930" cy="1250610"/>
            <a:chOff x="0" y="0"/>
            <a:chExt cx="251907" cy="1667480"/>
          </a:xfrm>
        </p:grpSpPr>
        <p:sp>
          <p:nvSpPr>
            <p:cNvPr id="9" name="AutoShape 9"/>
            <p:cNvSpPr/>
            <p:nvPr/>
          </p:nvSpPr>
          <p:spPr>
            <a:xfrm rot="5400000">
              <a:off x="-629706" y="734081"/>
              <a:ext cx="1511318" cy="0"/>
            </a:xfrm>
            <a:prstGeom prst="line">
              <a:avLst/>
            </a:prstGeom>
            <a:ln w="43155" cap="flat">
              <a:solidFill>
                <a:srgbClr val="FFFFFF"/>
              </a:solidFill>
              <a:prstDash val="sysDash"/>
              <a:headEnd type="none" w="sm" len="sm"/>
              <a:tailEnd type="none" w="sm" len="sm"/>
            </a:ln>
          </p:spPr>
        </p:sp>
        <p:grpSp>
          <p:nvGrpSpPr>
            <p:cNvPr id="10" name="Group 10"/>
            <p:cNvGrpSpPr/>
            <p:nvPr/>
          </p:nvGrpSpPr>
          <p:grpSpPr>
            <a:xfrm>
              <a:off x="0" y="1415573"/>
              <a:ext cx="251907" cy="25190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66675"/>
                <a:ext cx="660400" cy="669925"/>
              </a:xfrm>
              <a:prstGeom prst="rect">
                <a:avLst/>
              </a:prstGeom>
            </p:spPr>
            <p:txBody>
              <a:bodyPr lIns="50800" tIns="50800" rIns="50800" bIns="50800" rtlCol="0" anchor="ctr"/>
              <a:lstStyle/>
              <a:p>
                <a:pPr algn="ctr">
                  <a:lnSpc>
                    <a:spcPts val="103"/>
                  </a:lnSpc>
                </a:pPr>
                <a:endParaRPr/>
              </a:p>
            </p:txBody>
          </p:sp>
        </p:grpSp>
      </p:grpSp>
      <p:grpSp>
        <p:nvGrpSpPr>
          <p:cNvPr id="13" name="Group 13"/>
          <p:cNvGrpSpPr/>
          <p:nvPr/>
        </p:nvGrpSpPr>
        <p:grpSpPr>
          <a:xfrm>
            <a:off x="6708790" y="4272206"/>
            <a:ext cx="188930" cy="1250610"/>
            <a:chOff x="0" y="0"/>
            <a:chExt cx="251907" cy="1667480"/>
          </a:xfrm>
        </p:grpSpPr>
        <p:sp>
          <p:nvSpPr>
            <p:cNvPr id="14" name="AutoShape 14"/>
            <p:cNvSpPr/>
            <p:nvPr/>
          </p:nvSpPr>
          <p:spPr>
            <a:xfrm rot="5400000">
              <a:off x="-629706" y="734081"/>
              <a:ext cx="1511318" cy="0"/>
            </a:xfrm>
            <a:prstGeom prst="line">
              <a:avLst/>
            </a:prstGeom>
            <a:ln w="43155" cap="flat">
              <a:solidFill>
                <a:srgbClr val="FFFFFF"/>
              </a:solidFill>
              <a:prstDash val="sysDash"/>
              <a:headEnd type="none" w="sm" len="sm"/>
              <a:tailEnd type="none" w="sm" len="sm"/>
            </a:ln>
          </p:spPr>
        </p:sp>
        <p:grpSp>
          <p:nvGrpSpPr>
            <p:cNvPr id="15" name="Group 15"/>
            <p:cNvGrpSpPr/>
            <p:nvPr/>
          </p:nvGrpSpPr>
          <p:grpSpPr>
            <a:xfrm>
              <a:off x="0" y="1415573"/>
              <a:ext cx="251907" cy="25190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7" name="TextBox 17"/>
              <p:cNvSpPr txBox="1"/>
              <p:nvPr/>
            </p:nvSpPr>
            <p:spPr>
              <a:xfrm>
                <a:off x="76200" y="66675"/>
                <a:ext cx="660400" cy="669925"/>
              </a:xfrm>
              <a:prstGeom prst="rect">
                <a:avLst/>
              </a:prstGeom>
            </p:spPr>
            <p:txBody>
              <a:bodyPr lIns="50800" tIns="50800" rIns="50800" bIns="50800" rtlCol="0" anchor="ctr"/>
              <a:lstStyle/>
              <a:p>
                <a:pPr algn="ctr">
                  <a:lnSpc>
                    <a:spcPts val="103"/>
                  </a:lnSpc>
                </a:pPr>
                <a:endParaRPr/>
              </a:p>
            </p:txBody>
          </p:sp>
        </p:grpSp>
      </p:grpSp>
      <p:grpSp>
        <p:nvGrpSpPr>
          <p:cNvPr id="18" name="Group 18"/>
          <p:cNvGrpSpPr/>
          <p:nvPr/>
        </p:nvGrpSpPr>
        <p:grpSpPr>
          <a:xfrm>
            <a:off x="14756081" y="2849567"/>
            <a:ext cx="1406509" cy="2705615"/>
            <a:chOff x="0" y="0"/>
            <a:chExt cx="1875345" cy="3607487"/>
          </a:xfrm>
        </p:grpSpPr>
        <p:sp>
          <p:nvSpPr>
            <p:cNvPr id="19" name="AutoShape 19"/>
            <p:cNvSpPr/>
            <p:nvPr/>
          </p:nvSpPr>
          <p:spPr>
            <a:xfrm rot="10795035">
              <a:off x="27" y="1264"/>
              <a:ext cx="1750249" cy="0"/>
            </a:xfrm>
            <a:prstGeom prst="line">
              <a:avLst/>
            </a:prstGeom>
            <a:ln w="38100" cap="flat">
              <a:solidFill>
                <a:srgbClr val="FFFFFF"/>
              </a:solidFill>
              <a:prstDash val="sysDash"/>
              <a:headEnd type="none" w="sm" len="sm"/>
              <a:tailEnd type="none" w="sm" len="sm"/>
            </a:ln>
          </p:spPr>
        </p:sp>
        <p:sp>
          <p:nvSpPr>
            <p:cNvPr id="20" name="AutoShape 20"/>
            <p:cNvSpPr/>
            <p:nvPr/>
          </p:nvSpPr>
          <p:spPr>
            <a:xfrm rot="5421732">
              <a:off x="53534" y="1728190"/>
              <a:ext cx="3413293" cy="0"/>
            </a:xfrm>
            <a:prstGeom prst="line">
              <a:avLst/>
            </a:prstGeom>
            <a:ln w="38100" cap="flat">
              <a:solidFill>
                <a:srgbClr val="FFFFFF"/>
              </a:solidFill>
              <a:prstDash val="sysDash"/>
              <a:headEnd type="none" w="sm" len="sm"/>
              <a:tailEnd type="none" w="sm" len="sm"/>
            </a:ln>
          </p:spPr>
        </p:sp>
        <p:grpSp>
          <p:nvGrpSpPr>
            <p:cNvPr id="21" name="Group 21"/>
            <p:cNvGrpSpPr/>
            <p:nvPr/>
          </p:nvGrpSpPr>
          <p:grpSpPr>
            <a:xfrm>
              <a:off x="1623439" y="3355580"/>
              <a:ext cx="251907" cy="25190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3" name="TextBox 23"/>
              <p:cNvSpPr txBox="1"/>
              <p:nvPr/>
            </p:nvSpPr>
            <p:spPr>
              <a:xfrm>
                <a:off x="76200" y="66675"/>
                <a:ext cx="660400" cy="669925"/>
              </a:xfrm>
              <a:prstGeom prst="rect">
                <a:avLst/>
              </a:prstGeom>
            </p:spPr>
            <p:txBody>
              <a:bodyPr lIns="50800" tIns="50800" rIns="50800" bIns="50800" rtlCol="0" anchor="ctr"/>
              <a:lstStyle/>
              <a:p>
                <a:pPr algn="ctr">
                  <a:lnSpc>
                    <a:spcPts val="106"/>
                  </a:lnSpc>
                </a:pPr>
                <a:endParaRPr/>
              </a:p>
            </p:txBody>
          </p:sp>
        </p:grpSp>
      </p:grpSp>
      <p:grpSp>
        <p:nvGrpSpPr>
          <p:cNvPr id="24" name="Group 24"/>
          <p:cNvGrpSpPr/>
          <p:nvPr/>
        </p:nvGrpSpPr>
        <p:grpSpPr>
          <a:xfrm>
            <a:off x="9025179" y="4272206"/>
            <a:ext cx="188930" cy="1250610"/>
            <a:chOff x="0" y="0"/>
            <a:chExt cx="251907" cy="1667480"/>
          </a:xfrm>
        </p:grpSpPr>
        <p:sp>
          <p:nvSpPr>
            <p:cNvPr id="25" name="AutoShape 25"/>
            <p:cNvSpPr/>
            <p:nvPr/>
          </p:nvSpPr>
          <p:spPr>
            <a:xfrm rot="5400000">
              <a:off x="-629706" y="734081"/>
              <a:ext cx="1511318" cy="0"/>
            </a:xfrm>
            <a:prstGeom prst="line">
              <a:avLst/>
            </a:prstGeom>
            <a:ln w="43155" cap="flat">
              <a:solidFill>
                <a:srgbClr val="FFFFFF"/>
              </a:solidFill>
              <a:prstDash val="sysDash"/>
              <a:headEnd type="none" w="sm" len="sm"/>
              <a:tailEnd type="none" w="sm" len="sm"/>
            </a:ln>
          </p:spPr>
        </p:sp>
        <p:grpSp>
          <p:nvGrpSpPr>
            <p:cNvPr id="26" name="Group 26"/>
            <p:cNvGrpSpPr/>
            <p:nvPr/>
          </p:nvGrpSpPr>
          <p:grpSpPr>
            <a:xfrm>
              <a:off x="0" y="1415573"/>
              <a:ext cx="251907" cy="25190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8" name="TextBox 28"/>
              <p:cNvSpPr txBox="1"/>
              <p:nvPr/>
            </p:nvSpPr>
            <p:spPr>
              <a:xfrm>
                <a:off x="76200" y="66675"/>
                <a:ext cx="660400" cy="669925"/>
              </a:xfrm>
              <a:prstGeom prst="rect">
                <a:avLst/>
              </a:prstGeom>
            </p:spPr>
            <p:txBody>
              <a:bodyPr lIns="50800" tIns="50800" rIns="50800" bIns="50800" rtlCol="0" anchor="ctr"/>
              <a:lstStyle/>
              <a:p>
                <a:pPr algn="ctr">
                  <a:lnSpc>
                    <a:spcPts val="103"/>
                  </a:lnSpc>
                </a:pPr>
                <a:endParaRPr/>
              </a:p>
            </p:txBody>
          </p:sp>
        </p:grpSp>
      </p:grpSp>
      <p:grpSp>
        <p:nvGrpSpPr>
          <p:cNvPr id="29" name="Group 29"/>
          <p:cNvGrpSpPr/>
          <p:nvPr/>
        </p:nvGrpSpPr>
        <p:grpSpPr>
          <a:xfrm>
            <a:off x="11341567" y="4272206"/>
            <a:ext cx="188930" cy="1250610"/>
            <a:chOff x="0" y="0"/>
            <a:chExt cx="251907" cy="1667480"/>
          </a:xfrm>
        </p:grpSpPr>
        <p:sp>
          <p:nvSpPr>
            <p:cNvPr id="30" name="AutoShape 30"/>
            <p:cNvSpPr/>
            <p:nvPr/>
          </p:nvSpPr>
          <p:spPr>
            <a:xfrm rot="5400000">
              <a:off x="-629706" y="734081"/>
              <a:ext cx="1511318" cy="0"/>
            </a:xfrm>
            <a:prstGeom prst="line">
              <a:avLst/>
            </a:prstGeom>
            <a:ln w="43155" cap="flat">
              <a:solidFill>
                <a:srgbClr val="FFFFFF"/>
              </a:solidFill>
              <a:prstDash val="sysDash"/>
              <a:headEnd type="none" w="sm" len="sm"/>
              <a:tailEnd type="none" w="sm" len="sm"/>
            </a:ln>
          </p:spPr>
        </p:sp>
        <p:grpSp>
          <p:nvGrpSpPr>
            <p:cNvPr id="31" name="Group 31"/>
            <p:cNvGrpSpPr/>
            <p:nvPr/>
          </p:nvGrpSpPr>
          <p:grpSpPr>
            <a:xfrm>
              <a:off x="0" y="1415573"/>
              <a:ext cx="251907" cy="251907"/>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3" name="TextBox 33"/>
              <p:cNvSpPr txBox="1"/>
              <p:nvPr/>
            </p:nvSpPr>
            <p:spPr>
              <a:xfrm>
                <a:off x="76200" y="66675"/>
                <a:ext cx="660400" cy="669925"/>
              </a:xfrm>
              <a:prstGeom prst="rect">
                <a:avLst/>
              </a:prstGeom>
            </p:spPr>
            <p:txBody>
              <a:bodyPr lIns="50800" tIns="50800" rIns="50800" bIns="50800" rtlCol="0" anchor="ctr"/>
              <a:lstStyle/>
              <a:p>
                <a:pPr algn="ctr">
                  <a:lnSpc>
                    <a:spcPts val="103"/>
                  </a:lnSpc>
                </a:pPr>
                <a:endParaRPr/>
              </a:p>
            </p:txBody>
          </p:sp>
        </p:grpSp>
      </p:grpSp>
      <p:grpSp>
        <p:nvGrpSpPr>
          <p:cNvPr id="34" name="Group 34"/>
          <p:cNvGrpSpPr/>
          <p:nvPr/>
        </p:nvGrpSpPr>
        <p:grpSpPr>
          <a:xfrm>
            <a:off x="13657955" y="4272206"/>
            <a:ext cx="188930" cy="1250610"/>
            <a:chOff x="0" y="0"/>
            <a:chExt cx="251907" cy="1667480"/>
          </a:xfrm>
        </p:grpSpPr>
        <p:sp>
          <p:nvSpPr>
            <p:cNvPr id="35" name="AutoShape 35"/>
            <p:cNvSpPr/>
            <p:nvPr/>
          </p:nvSpPr>
          <p:spPr>
            <a:xfrm rot="5400000">
              <a:off x="-629706" y="734081"/>
              <a:ext cx="1511318" cy="0"/>
            </a:xfrm>
            <a:prstGeom prst="line">
              <a:avLst/>
            </a:prstGeom>
            <a:ln w="43155" cap="flat">
              <a:solidFill>
                <a:srgbClr val="FFFFFF"/>
              </a:solidFill>
              <a:prstDash val="sysDash"/>
              <a:headEnd type="none" w="sm" len="sm"/>
              <a:tailEnd type="none" w="sm" len="sm"/>
            </a:ln>
          </p:spPr>
        </p:sp>
        <p:grpSp>
          <p:nvGrpSpPr>
            <p:cNvPr id="36" name="Group 36"/>
            <p:cNvGrpSpPr/>
            <p:nvPr/>
          </p:nvGrpSpPr>
          <p:grpSpPr>
            <a:xfrm>
              <a:off x="0" y="1415573"/>
              <a:ext cx="251907" cy="251907"/>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8" name="TextBox 38"/>
              <p:cNvSpPr txBox="1"/>
              <p:nvPr/>
            </p:nvSpPr>
            <p:spPr>
              <a:xfrm>
                <a:off x="76200" y="66675"/>
                <a:ext cx="660400" cy="669925"/>
              </a:xfrm>
              <a:prstGeom prst="rect">
                <a:avLst/>
              </a:prstGeom>
            </p:spPr>
            <p:txBody>
              <a:bodyPr lIns="50800" tIns="50800" rIns="50800" bIns="50800" rtlCol="0" anchor="ctr"/>
              <a:lstStyle/>
              <a:p>
                <a:pPr algn="ctr">
                  <a:lnSpc>
                    <a:spcPts val="103"/>
                  </a:lnSpc>
                </a:pPr>
                <a:endParaRPr/>
              </a:p>
            </p:txBody>
          </p:sp>
        </p:grpSp>
      </p:grpSp>
      <p:sp>
        <p:nvSpPr>
          <p:cNvPr id="39" name="Freeform 39"/>
          <p:cNvSpPr/>
          <p:nvPr/>
        </p:nvSpPr>
        <p:spPr>
          <a:xfrm>
            <a:off x="8706465" y="5829937"/>
            <a:ext cx="826357" cy="685125"/>
          </a:xfrm>
          <a:custGeom>
            <a:avLst/>
            <a:gdLst/>
            <a:ahLst/>
            <a:cxnLst/>
            <a:rect l="l" t="t" r="r" b="b"/>
            <a:pathLst>
              <a:path w="826357" h="685125">
                <a:moveTo>
                  <a:pt x="0" y="0"/>
                </a:moveTo>
                <a:lnTo>
                  <a:pt x="826357" y="0"/>
                </a:lnTo>
                <a:lnTo>
                  <a:pt x="826357" y="685125"/>
                </a:lnTo>
                <a:lnTo>
                  <a:pt x="0" y="6851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0" name="Freeform 40"/>
          <p:cNvSpPr/>
          <p:nvPr/>
        </p:nvSpPr>
        <p:spPr>
          <a:xfrm>
            <a:off x="6409957" y="5802365"/>
            <a:ext cx="746835" cy="821519"/>
          </a:xfrm>
          <a:custGeom>
            <a:avLst/>
            <a:gdLst/>
            <a:ahLst/>
            <a:cxnLst/>
            <a:rect l="l" t="t" r="r" b="b"/>
            <a:pathLst>
              <a:path w="746835" h="821519">
                <a:moveTo>
                  <a:pt x="0" y="0"/>
                </a:moveTo>
                <a:lnTo>
                  <a:pt x="746836" y="0"/>
                </a:lnTo>
                <a:lnTo>
                  <a:pt x="746836" y="821519"/>
                </a:lnTo>
                <a:lnTo>
                  <a:pt x="0" y="8215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1" name="Freeform 41"/>
          <p:cNvSpPr/>
          <p:nvPr/>
        </p:nvSpPr>
        <p:spPr>
          <a:xfrm>
            <a:off x="4113450" y="5752500"/>
            <a:ext cx="746835" cy="839999"/>
          </a:xfrm>
          <a:custGeom>
            <a:avLst/>
            <a:gdLst/>
            <a:ahLst/>
            <a:cxnLst/>
            <a:rect l="l" t="t" r="r" b="b"/>
            <a:pathLst>
              <a:path w="746835" h="839999">
                <a:moveTo>
                  <a:pt x="0" y="0"/>
                </a:moveTo>
                <a:lnTo>
                  <a:pt x="746835" y="0"/>
                </a:lnTo>
                <a:lnTo>
                  <a:pt x="746835" y="839999"/>
                </a:lnTo>
                <a:lnTo>
                  <a:pt x="0" y="839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2" name="Freeform 42"/>
          <p:cNvSpPr/>
          <p:nvPr/>
        </p:nvSpPr>
        <p:spPr>
          <a:xfrm>
            <a:off x="11209095" y="5715047"/>
            <a:ext cx="617145" cy="914905"/>
          </a:xfrm>
          <a:custGeom>
            <a:avLst/>
            <a:gdLst/>
            <a:ahLst/>
            <a:cxnLst/>
            <a:rect l="l" t="t" r="r" b="b"/>
            <a:pathLst>
              <a:path w="617145" h="914905">
                <a:moveTo>
                  <a:pt x="0" y="0"/>
                </a:moveTo>
                <a:lnTo>
                  <a:pt x="617145" y="0"/>
                </a:lnTo>
                <a:lnTo>
                  <a:pt x="617145" y="914906"/>
                </a:lnTo>
                <a:lnTo>
                  <a:pt x="0" y="91490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3" name="Freeform 43"/>
          <p:cNvSpPr/>
          <p:nvPr/>
        </p:nvSpPr>
        <p:spPr>
          <a:xfrm>
            <a:off x="1679167" y="5829937"/>
            <a:ext cx="1108259" cy="897690"/>
          </a:xfrm>
          <a:custGeom>
            <a:avLst/>
            <a:gdLst/>
            <a:ahLst/>
            <a:cxnLst/>
            <a:rect l="l" t="t" r="r" b="b"/>
            <a:pathLst>
              <a:path w="1108259" h="897690">
                <a:moveTo>
                  <a:pt x="0" y="0"/>
                </a:moveTo>
                <a:lnTo>
                  <a:pt x="1108259" y="0"/>
                </a:lnTo>
                <a:lnTo>
                  <a:pt x="1108259" y="897690"/>
                </a:lnTo>
                <a:lnTo>
                  <a:pt x="0" y="8976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4" name="Freeform 44"/>
          <p:cNvSpPr/>
          <p:nvPr/>
        </p:nvSpPr>
        <p:spPr>
          <a:xfrm>
            <a:off x="13213808" y="5715047"/>
            <a:ext cx="1077223" cy="1030095"/>
          </a:xfrm>
          <a:custGeom>
            <a:avLst/>
            <a:gdLst/>
            <a:ahLst/>
            <a:cxnLst/>
            <a:rect l="l" t="t" r="r" b="b"/>
            <a:pathLst>
              <a:path w="1077223" h="1030095">
                <a:moveTo>
                  <a:pt x="0" y="0"/>
                </a:moveTo>
                <a:lnTo>
                  <a:pt x="1077223" y="0"/>
                </a:lnTo>
                <a:lnTo>
                  <a:pt x="1077223" y="1030095"/>
                </a:lnTo>
                <a:lnTo>
                  <a:pt x="0" y="10300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5" name="Freeform 45"/>
          <p:cNvSpPr/>
          <p:nvPr/>
        </p:nvSpPr>
        <p:spPr>
          <a:xfrm>
            <a:off x="15681681" y="5562102"/>
            <a:ext cx="1056283" cy="1302044"/>
          </a:xfrm>
          <a:custGeom>
            <a:avLst/>
            <a:gdLst/>
            <a:ahLst/>
            <a:cxnLst/>
            <a:rect l="l" t="t" r="r" b="b"/>
            <a:pathLst>
              <a:path w="1056283" h="1302044">
                <a:moveTo>
                  <a:pt x="0" y="0"/>
                </a:moveTo>
                <a:lnTo>
                  <a:pt x="1056283" y="0"/>
                </a:lnTo>
                <a:lnTo>
                  <a:pt x="1056283" y="1302044"/>
                </a:lnTo>
                <a:lnTo>
                  <a:pt x="0" y="130204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6" name="TextBox 46"/>
          <p:cNvSpPr txBox="1"/>
          <p:nvPr/>
        </p:nvSpPr>
        <p:spPr>
          <a:xfrm>
            <a:off x="4392402" y="702466"/>
            <a:ext cx="9267950" cy="1736749"/>
          </a:xfrm>
          <a:prstGeom prst="rect">
            <a:avLst/>
          </a:prstGeom>
        </p:spPr>
        <p:txBody>
          <a:bodyPr lIns="0" tIns="0" rIns="0" bIns="0" rtlCol="0" anchor="t">
            <a:spAutoFit/>
          </a:bodyPr>
          <a:lstStyle/>
          <a:p>
            <a:pPr marL="0" lvl="0" indent="0" algn="ctr">
              <a:lnSpc>
                <a:spcPts val="6650"/>
              </a:lnSpc>
              <a:spcBef>
                <a:spcPct val="0"/>
              </a:spcBef>
            </a:pPr>
            <a:r>
              <a:rPr lang="en-US" sz="7000">
                <a:solidFill>
                  <a:srgbClr val="FFFFFF"/>
                </a:solidFill>
                <a:latin typeface="Garet Ultra-Bold"/>
              </a:rPr>
              <a:t>CHALLENGES &amp; OPPORTUNITIES</a:t>
            </a:r>
          </a:p>
        </p:txBody>
      </p:sp>
      <p:sp>
        <p:nvSpPr>
          <p:cNvPr id="47" name="TextBox 47"/>
          <p:cNvSpPr txBox="1"/>
          <p:nvPr/>
        </p:nvSpPr>
        <p:spPr>
          <a:xfrm>
            <a:off x="4213090" y="2448740"/>
            <a:ext cx="9633795" cy="967613"/>
          </a:xfrm>
          <a:prstGeom prst="rect">
            <a:avLst/>
          </a:prstGeom>
        </p:spPr>
        <p:txBody>
          <a:bodyPr lIns="0" tIns="0" rIns="0" bIns="0" rtlCol="0" anchor="t">
            <a:spAutoFit/>
          </a:bodyPr>
          <a:lstStyle/>
          <a:p>
            <a:pPr algn="ctr">
              <a:lnSpc>
                <a:spcPts val="2595"/>
              </a:lnSpc>
            </a:pPr>
            <a:r>
              <a:rPr lang="en-US" sz="2199">
                <a:solidFill>
                  <a:srgbClr val="F4F8FF"/>
                </a:solidFill>
                <a:latin typeface="Montserrat"/>
              </a:rPr>
              <a:t>Data-Driven Planning, Engagement of Stakeholders and Partners, &amp;</a:t>
            </a:r>
          </a:p>
          <a:p>
            <a:pPr marL="0" lvl="0" indent="0" algn="ctr">
              <a:lnSpc>
                <a:spcPts val="2595"/>
              </a:lnSpc>
              <a:spcBef>
                <a:spcPct val="0"/>
              </a:spcBef>
            </a:pPr>
            <a:r>
              <a:rPr lang="en-US" sz="2199">
                <a:solidFill>
                  <a:srgbClr val="F4F8FF"/>
                </a:solidFill>
                <a:latin typeface="Montserrat"/>
              </a:rPr>
              <a:t>Solution-Focused Planning for both Short-Term and Long-Term Risk Reduction</a:t>
            </a:r>
          </a:p>
        </p:txBody>
      </p:sp>
      <p:sp>
        <p:nvSpPr>
          <p:cNvPr id="48" name="TextBox 48"/>
          <p:cNvSpPr txBox="1"/>
          <p:nvPr/>
        </p:nvSpPr>
        <p:spPr>
          <a:xfrm>
            <a:off x="5844727" y="7010953"/>
            <a:ext cx="1917396" cy="164873"/>
          </a:xfrm>
          <a:prstGeom prst="rect">
            <a:avLst/>
          </a:prstGeom>
        </p:spPr>
        <p:txBody>
          <a:bodyPr lIns="0" tIns="0" rIns="0" bIns="0" rtlCol="0" anchor="t">
            <a:spAutoFit/>
          </a:bodyPr>
          <a:lstStyle/>
          <a:p>
            <a:pPr algn="ctr">
              <a:lnSpc>
                <a:spcPts val="980"/>
              </a:lnSpc>
            </a:pPr>
            <a:r>
              <a:rPr lang="en-US" sz="1961">
                <a:solidFill>
                  <a:srgbClr val="FFFFFF"/>
                </a:solidFill>
                <a:latin typeface="Garet Ultra-Bold"/>
              </a:rPr>
              <a:t>Innovation</a:t>
            </a:r>
          </a:p>
        </p:txBody>
      </p:sp>
      <p:sp>
        <p:nvSpPr>
          <p:cNvPr id="49" name="TextBox 49"/>
          <p:cNvSpPr txBox="1"/>
          <p:nvPr/>
        </p:nvSpPr>
        <p:spPr>
          <a:xfrm>
            <a:off x="3528169" y="7010953"/>
            <a:ext cx="1917396" cy="164873"/>
          </a:xfrm>
          <a:prstGeom prst="rect">
            <a:avLst/>
          </a:prstGeom>
        </p:spPr>
        <p:txBody>
          <a:bodyPr lIns="0" tIns="0" rIns="0" bIns="0" rtlCol="0" anchor="t">
            <a:spAutoFit/>
          </a:bodyPr>
          <a:lstStyle/>
          <a:p>
            <a:pPr algn="ctr">
              <a:lnSpc>
                <a:spcPts val="980"/>
              </a:lnSpc>
            </a:pPr>
            <a:r>
              <a:rPr lang="en-US" sz="1961">
                <a:solidFill>
                  <a:srgbClr val="FFFFFF"/>
                </a:solidFill>
                <a:latin typeface="Garet Ultra-Bold"/>
              </a:rPr>
              <a:t>Goals</a:t>
            </a:r>
          </a:p>
        </p:txBody>
      </p:sp>
      <p:sp>
        <p:nvSpPr>
          <p:cNvPr id="50" name="TextBox 50"/>
          <p:cNvSpPr txBox="1"/>
          <p:nvPr/>
        </p:nvSpPr>
        <p:spPr>
          <a:xfrm>
            <a:off x="8161284" y="7010953"/>
            <a:ext cx="1917396" cy="164873"/>
          </a:xfrm>
          <a:prstGeom prst="rect">
            <a:avLst/>
          </a:prstGeom>
        </p:spPr>
        <p:txBody>
          <a:bodyPr lIns="0" tIns="0" rIns="0" bIns="0" rtlCol="0" anchor="t">
            <a:spAutoFit/>
          </a:bodyPr>
          <a:lstStyle/>
          <a:p>
            <a:pPr algn="ctr">
              <a:lnSpc>
                <a:spcPts val="980"/>
              </a:lnSpc>
            </a:pPr>
            <a:r>
              <a:rPr lang="en-US" sz="1961">
                <a:solidFill>
                  <a:srgbClr val="FFFFFF"/>
                </a:solidFill>
                <a:latin typeface="Garet Ultra-Bold"/>
              </a:rPr>
              <a:t>Equipment</a:t>
            </a:r>
          </a:p>
        </p:txBody>
      </p:sp>
      <p:sp>
        <p:nvSpPr>
          <p:cNvPr id="51" name="TextBox 51"/>
          <p:cNvSpPr txBox="1"/>
          <p:nvPr/>
        </p:nvSpPr>
        <p:spPr>
          <a:xfrm>
            <a:off x="12838685" y="7010953"/>
            <a:ext cx="2238366" cy="164873"/>
          </a:xfrm>
          <a:prstGeom prst="rect">
            <a:avLst/>
          </a:prstGeom>
        </p:spPr>
        <p:txBody>
          <a:bodyPr lIns="0" tIns="0" rIns="0" bIns="0" rtlCol="0" anchor="t">
            <a:spAutoFit/>
          </a:bodyPr>
          <a:lstStyle/>
          <a:p>
            <a:pPr algn="ctr">
              <a:lnSpc>
                <a:spcPts val="980"/>
              </a:lnSpc>
            </a:pPr>
            <a:r>
              <a:rPr lang="en-US" sz="1961">
                <a:solidFill>
                  <a:srgbClr val="FFFFFF"/>
                </a:solidFill>
                <a:latin typeface="Garet Ultra-Bold"/>
              </a:rPr>
              <a:t>Communication</a:t>
            </a:r>
          </a:p>
        </p:txBody>
      </p:sp>
      <p:sp>
        <p:nvSpPr>
          <p:cNvPr id="52" name="TextBox 52"/>
          <p:cNvSpPr txBox="1"/>
          <p:nvPr/>
        </p:nvSpPr>
        <p:spPr>
          <a:xfrm>
            <a:off x="10225154" y="7010953"/>
            <a:ext cx="2421755" cy="164873"/>
          </a:xfrm>
          <a:prstGeom prst="rect">
            <a:avLst/>
          </a:prstGeom>
        </p:spPr>
        <p:txBody>
          <a:bodyPr lIns="0" tIns="0" rIns="0" bIns="0" rtlCol="0" anchor="t">
            <a:spAutoFit/>
          </a:bodyPr>
          <a:lstStyle/>
          <a:p>
            <a:pPr algn="ctr">
              <a:lnSpc>
                <a:spcPts val="980"/>
              </a:lnSpc>
            </a:pPr>
            <a:r>
              <a:rPr lang="en-US" sz="1961">
                <a:solidFill>
                  <a:srgbClr val="FFFFFF"/>
                </a:solidFill>
                <a:latin typeface="Garet Ultra-Bold"/>
              </a:rPr>
              <a:t>Resources</a:t>
            </a:r>
          </a:p>
        </p:txBody>
      </p:sp>
      <p:sp>
        <p:nvSpPr>
          <p:cNvPr id="53" name="TextBox 53"/>
          <p:cNvSpPr txBox="1"/>
          <p:nvPr/>
        </p:nvSpPr>
        <p:spPr>
          <a:xfrm>
            <a:off x="15361534" y="7010953"/>
            <a:ext cx="1866424" cy="164873"/>
          </a:xfrm>
          <a:prstGeom prst="rect">
            <a:avLst/>
          </a:prstGeom>
        </p:spPr>
        <p:txBody>
          <a:bodyPr lIns="0" tIns="0" rIns="0" bIns="0" rtlCol="0" anchor="t">
            <a:spAutoFit/>
          </a:bodyPr>
          <a:lstStyle/>
          <a:p>
            <a:pPr algn="ctr">
              <a:lnSpc>
                <a:spcPts val="980"/>
              </a:lnSpc>
            </a:pPr>
            <a:r>
              <a:rPr lang="en-US" sz="1961">
                <a:solidFill>
                  <a:srgbClr val="FFFFFF"/>
                </a:solidFill>
                <a:latin typeface="Garet Ultra-Bold"/>
              </a:rPr>
              <a:t>Mitigation</a:t>
            </a:r>
          </a:p>
        </p:txBody>
      </p:sp>
      <p:sp>
        <p:nvSpPr>
          <p:cNvPr id="54" name="TextBox 54"/>
          <p:cNvSpPr txBox="1"/>
          <p:nvPr/>
        </p:nvSpPr>
        <p:spPr>
          <a:xfrm>
            <a:off x="1274599" y="7010953"/>
            <a:ext cx="1917396" cy="164873"/>
          </a:xfrm>
          <a:prstGeom prst="rect">
            <a:avLst/>
          </a:prstGeom>
        </p:spPr>
        <p:txBody>
          <a:bodyPr lIns="0" tIns="0" rIns="0" bIns="0" rtlCol="0" anchor="t">
            <a:spAutoFit/>
          </a:bodyPr>
          <a:lstStyle/>
          <a:p>
            <a:pPr algn="ctr">
              <a:lnSpc>
                <a:spcPts val="980"/>
              </a:lnSpc>
            </a:pPr>
            <a:r>
              <a:rPr lang="en-US" sz="1961">
                <a:solidFill>
                  <a:srgbClr val="FFFFFF"/>
                </a:solidFill>
                <a:latin typeface="Garet Ultra-Bold"/>
              </a:rPr>
              <a:t>Monitoring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pSp>
        <p:nvGrpSpPr>
          <p:cNvPr id="2" name="Group 2"/>
          <p:cNvGrpSpPr/>
          <p:nvPr/>
        </p:nvGrpSpPr>
        <p:grpSpPr>
          <a:xfrm>
            <a:off x="9415961" y="1028700"/>
            <a:ext cx="8229633" cy="8229600"/>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44138" r="-44138"/>
              </a:stretch>
            </a:blipFill>
          </p:spPr>
        </p:sp>
      </p:grpSp>
      <p:sp>
        <p:nvSpPr>
          <p:cNvPr id="6" name="AutoShape 6"/>
          <p:cNvSpPr/>
          <p:nvPr/>
        </p:nvSpPr>
        <p:spPr>
          <a:xfrm>
            <a:off x="1152718" y="2592983"/>
            <a:ext cx="33468" cy="6210655"/>
          </a:xfrm>
          <a:prstGeom prst="line">
            <a:avLst/>
          </a:prstGeom>
          <a:ln w="28575" cap="flat">
            <a:solidFill>
              <a:srgbClr val="F53725"/>
            </a:solidFill>
            <a:prstDash val="solid"/>
            <a:headEnd type="none" w="sm" len="sm"/>
            <a:tailEnd type="none" w="sm" len="sm"/>
          </a:ln>
        </p:spPr>
      </p:sp>
      <p:grpSp>
        <p:nvGrpSpPr>
          <p:cNvPr id="7" name="Group 7"/>
          <p:cNvGrpSpPr/>
          <p:nvPr/>
        </p:nvGrpSpPr>
        <p:grpSpPr>
          <a:xfrm>
            <a:off x="1028700" y="2346278"/>
            <a:ext cx="246707" cy="24670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4"/>
            </a:solidFill>
            <a:ln w="28575" cap="sq">
              <a:solidFill>
                <a:srgbClr val="F53725"/>
              </a:solidFill>
              <a:prstDash val="solid"/>
              <a:miter/>
            </a:ln>
          </p:spPr>
        </p:sp>
        <p:sp>
          <p:nvSpPr>
            <p:cNvPr id="9" name="TextBox 9"/>
            <p:cNvSpPr txBox="1"/>
            <p:nvPr/>
          </p:nvSpPr>
          <p:spPr>
            <a:xfrm>
              <a:off x="76200" y="76200"/>
              <a:ext cx="660400" cy="660400"/>
            </a:xfrm>
            <a:prstGeom prst="rect">
              <a:avLst/>
            </a:prstGeom>
          </p:spPr>
          <p:txBody>
            <a:bodyPr lIns="27093" tIns="27093" rIns="27093" bIns="27093" rtlCol="0" anchor="ctr"/>
            <a:lstStyle/>
            <a:p>
              <a:pPr algn="ctr">
                <a:lnSpc>
                  <a:spcPts val="74"/>
                </a:lnSpc>
              </a:pPr>
              <a:endParaRPr/>
            </a:p>
          </p:txBody>
        </p:sp>
      </p:grpSp>
      <p:grpSp>
        <p:nvGrpSpPr>
          <p:cNvPr id="10" name="Group 10"/>
          <p:cNvGrpSpPr/>
          <p:nvPr/>
        </p:nvGrpSpPr>
        <p:grpSpPr>
          <a:xfrm>
            <a:off x="1028700" y="4896793"/>
            <a:ext cx="246707" cy="24670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4"/>
            </a:solidFill>
            <a:ln w="28575" cap="sq">
              <a:solidFill>
                <a:srgbClr val="F53725"/>
              </a:solidFill>
              <a:prstDash val="solid"/>
              <a:miter/>
            </a:ln>
          </p:spPr>
        </p:sp>
        <p:sp>
          <p:nvSpPr>
            <p:cNvPr id="12" name="TextBox 12"/>
            <p:cNvSpPr txBox="1"/>
            <p:nvPr/>
          </p:nvSpPr>
          <p:spPr>
            <a:xfrm>
              <a:off x="76200" y="76200"/>
              <a:ext cx="660400" cy="660400"/>
            </a:xfrm>
            <a:prstGeom prst="rect">
              <a:avLst/>
            </a:prstGeom>
          </p:spPr>
          <p:txBody>
            <a:bodyPr lIns="27093" tIns="27093" rIns="27093" bIns="27093" rtlCol="0" anchor="ctr"/>
            <a:lstStyle/>
            <a:p>
              <a:pPr algn="ctr">
                <a:lnSpc>
                  <a:spcPts val="74"/>
                </a:lnSpc>
              </a:pPr>
              <a:endParaRPr/>
            </a:p>
          </p:txBody>
        </p:sp>
      </p:grpSp>
      <p:grpSp>
        <p:nvGrpSpPr>
          <p:cNvPr id="13" name="Group 13"/>
          <p:cNvGrpSpPr/>
          <p:nvPr/>
        </p:nvGrpSpPr>
        <p:grpSpPr>
          <a:xfrm>
            <a:off x="1063497" y="6432251"/>
            <a:ext cx="246707" cy="24670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4"/>
            </a:solidFill>
            <a:ln w="28575" cap="sq">
              <a:solidFill>
                <a:srgbClr val="F53725"/>
              </a:solidFill>
              <a:prstDash val="solid"/>
              <a:miter/>
            </a:ln>
          </p:spPr>
        </p:sp>
        <p:sp>
          <p:nvSpPr>
            <p:cNvPr id="15" name="TextBox 15"/>
            <p:cNvSpPr txBox="1"/>
            <p:nvPr/>
          </p:nvSpPr>
          <p:spPr>
            <a:xfrm>
              <a:off x="76200" y="76200"/>
              <a:ext cx="660400" cy="660400"/>
            </a:xfrm>
            <a:prstGeom prst="rect">
              <a:avLst/>
            </a:prstGeom>
          </p:spPr>
          <p:txBody>
            <a:bodyPr lIns="27093" tIns="27093" rIns="27093" bIns="27093" rtlCol="0" anchor="ctr"/>
            <a:lstStyle/>
            <a:p>
              <a:pPr algn="ctr">
                <a:lnSpc>
                  <a:spcPts val="74"/>
                </a:lnSpc>
              </a:pPr>
              <a:endParaRPr/>
            </a:p>
          </p:txBody>
        </p:sp>
      </p:grpSp>
      <p:grpSp>
        <p:nvGrpSpPr>
          <p:cNvPr id="16" name="Group 16"/>
          <p:cNvGrpSpPr/>
          <p:nvPr/>
        </p:nvGrpSpPr>
        <p:grpSpPr>
          <a:xfrm>
            <a:off x="1063497" y="7617943"/>
            <a:ext cx="246707" cy="24670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4"/>
            </a:solidFill>
            <a:ln w="28575" cap="sq">
              <a:solidFill>
                <a:srgbClr val="F53725"/>
              </a:solidFill>
              <a:prstDash val="solid"/>
              <a:miter/>
            </a:ln>
          </p:spPr>
        </p:sp>
        <p:sp>
          <p:nvSpPr>
            <p:cNvPr id="18" name="TextBox 18"/>
            <p:cNvSpPr txBox="1"/>
            <p:nvPr/>
          </p:nvSpPr>
          <p:spPr>
            <a:xfrm>
              <a:off x="76200" y="76200"/>
              <a:ext cx="660400" cy="660400"/>
            </a:xfrm>
            <a:prstGeom prst="rect">
              <a:avLst/>
            </a:prstGeom>
          </p:spPr>
          <p:txBody>
            <a:bodyPr lIns="27093" tIns="27093" rIns="27093" bIns="27093" rtlCol="0" anchor="ctr"/>
            <a:lstStyle/>
            <a:p>
              <a:pPr algn="ctr">
                <a:lnSpc>
                  <a:spcPts val="74"/>
                </a:lnSpc>
              </a:pPr>
              <a:endParaRPr/>
            </a:p>
          </p:txBody>
        </p:sp>
      </p:grpSp>
      <p:grpSp>
        <p:nvGrpSpPr>
          <p:cNvPr id="19" name="Group 19"/>
          <p:cNvGrpSpPr/>
          <p:nvPr/>
        </p:nvGrpSpPr>
        <p:grpSpPr>
          <a:xfrm>
            <a:off x="1063497" y="8803636"/>
            <a:ext cx="246707" cy="24670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4"/>
            </a:solidFill>
            <a:ln w="28575" cap="sq">
              <a:solidFill>
                <a:srgbClr val="F53725"/>
              </a:solidFill>
              <a:prstDash val="solid"/>
              <a:miter/>
            </a:ln>
          </p:spPr>
        </p:sp>
        <p:sp>
          <p:nvSpPr>
            <p:cNvPr id="21" name="TextBox 21"/>
            <p:cNvSpPr txBox="1"/>
            <p:nvPr/>
          </p:nvSpPr>
          <p:spPr>
            <a:xfrm>
              <a:off x="76200" y="76200"/>
              <a:ext cx="660400" cy="660400"/>
            </a:xfrm>
            <a:prstGeom prst="rect">
              <a:avLst/>
            </a:prstGeom>
          </p:spPr>
          <p:txBody>
            <a:bodyPr lIns="27093" tIns="27093" rIns="27093" bIns="27093" rtlCol="0" anchor="ctr"/>
            <a:lstStyle/>
            <a:p>
              <a:pPr algn="ctr">
                <a:lnSpc>
                  <a:spcPts val="74"/>
                </a:lnSpc>
              </a:pPr>
              <a:endParaRPr/>
            </a:p>
          </p:txBody>
        </p:sp>
      </p:grpSp>
      <p:sp>
        <p:nvSpPr>
          <p:cNvPr id="22" name="TextBox 22"/>
          <p:cNvSpPr txBox="1"/>
          <p:nvPr/>
        </p:nvSpPr>
        <p:spPr>
          <a:xfrm>
            <a:off x="1481895" y="2664230"/>
            <a:ext cx="7208697" cy="228589"/>
          </a:xfrm>
          <a:prstGeom prst="rect">
            <a:avLst/>
          </a:prstGeom>
        </p:spPr>
        <p:txBody>
          <a:bodyPr lIns="0" tIns="0" rIns="0" bIns="0" rtlCol="0" anchor="t">
            <a:spAutoFit/>
          </a:bodyPr>
          <a:lstStyle/>
          <a:p>
            <a:pPr marL="0" lvl="0" indent="0">
              <a:lnSpc>
                <a:spcPts val="1917"/>
              </a:lnSpc>
              <a:spcBef>
                <a:spcPct val="0"/>
              </a:spcBef>
            </a:pPr>
            <a:r>
              <a:rPr lang="en-US" sz="1571" dirty="0" smtClean="0">
                <a:solidFill>
                  <a:srgbClr val="FFFFFF"/>
                </a:solidFill>
                <a:latin typeface="Montserrat"/>
              </a:rPr>
              <a:t>Plaquemines Declared State of Emergency</a:t>
            </a:r>
            <a:endParaRPr lang="en-US" sz="1571" dirty="0">
              <a:solidFill>
                <a:srgbClr val="FFFFFF"/>
              </a:solidFill>
              <a:latin typeface="Montserrat"/>
            </a:endParaRPr>
          </a:p>
        </p:txBody>
      </p:sp>
      <p:sp>
        <p:nvSpPr>
          <p:cNvPr id="23" name="TextBox 23"/>
          <p:cNvSpPr txBox="1"/>
          <p:nvPr/>
        </p:nvSpPr>
        <p:spPr>
          <a:xfrm>
            <a:off x="1530124" y="4319320"/>
            <a:ext cx="7193524" cy="243658"/>
          </a:xfrm>
          <a:prstGeom prst="rect">
            <a:avLst/>
          </a:prstGeom>
        </p:spPr>
        <p:txBody>
          <a:bodyPr lIns="0" tIns="0" rIns="0" bIns="0" rtlCol="0" anchor="t">
            <a:spAutoFit/>
          </a:bodyPr>
          <a:lstStyle/>
          <a:p>
            <a:pPr marL="0" lvl="0" indent="0">
              <a:lnSpc>
                <a:spcPts val="1917"/>
              </a:lnSpc>
              <a:spcBef>
                <a:spcPct val="0"/>
              </a:spcBef>
            </a:pPr>
            <a:r>
              <a:rPr lang="en-US" sz="1571">
                <a:solidFill>
                  <a:srgbClr val="FFFFFF"/>
                </a:solidFill>
                <a:latin typeface="Montserrat"/>
              </a:rPr>
              <a:t>Saltwater sill constructed</a:t>
            </a:r>
          </a:p>
        </p:txBody>
      </p:sp>
      <p:sp>
        <p:nvSpPr>
          <p:cNvPr id="25" name="TextBox 25"/>
          <p:cNvSpPr txBox="1"/>
          <p:nvPr/>
        </p:nvSpPr>
        <p:spPr>
          <a:xfrm>
            <a:off x="1552221" y="4170622"/>
            <a:ext cx="2704953" cy="158223"/>
          </a:xfrm>
          <a:prstGeom prst="rect">
            <a:avLst/>
          </a:prstGeom>
        </p:spPr>
        <p:txBody>
          <a:bodyPr lIns="0" tIns="0" rIns="0" bIns="0" rtlCol="0" anchor="t">
            <a:spAutoFit/>
          </a:bodyPr>
          <a:lstStyle/>
          <a:p>
            <a:pPr marL="0" lvl="0" indent="0" algn="l">
              <a:lnSpc>
                <a:spcPts val="931"/>
              </a:lnSpc>
              <a:spcBef>
                <a:spcPct val="0"/>
              </a:spcBef>
            </a:pPr>
            <a:r>
              <a:rPr lang="en-US" sz="1862">
                <a:solidFill>
                  <a:srgbClr val="FFFFFF"/>
                </a:solidFill>
                <a:latin typeface="Garet Ultra-Bold"/>
              </a:rPr>
              <a:t>27 July</a:t>
            </a:r>
          </a:p>
        </p:txBody>
      </p:sp>
      <p:sp>
        <p:nvSpPr>
          <p:cNvPr id="26" name="TextBox 26"/>
          <p:cNvSpPr txBox="1"/>
          <p:nvPr/>
        </p:nvSpPr>
        <p:spPr>
          <a:xfrm>
            <a:off x="1481895" y="4879594"/>
            <a:ext cx="2118139" cy="158223"/>
          </a:xfrm>
          <a:prstGeom prst="rect">
            <a:avLst/>
          </a:prstGeom>
        </p:spPr>
        <p:txBody>
          <a:bodyPr lIns="0" tIns="0" rIns="0" bIns="0" rtlCol="0" anchor="t">
            <a:spAutoFit/>
          </a:bodyPr>
          <a:lstStyle/>
          <a:p>
            <a:pPr marL="0" lvl="0" indent="0" algn="l">
              <a:lnSpc>
                <a:spcPts val="931"/>
              </a:lnSpc>
              <a:spcBef>
                <a:spcPct val="0"/>
              </a:spcBef>
            </a:pPr>
            <a:r>
              <a:rPr lang="en-US" sz="1862">
                <a:solidFill>
                  <a:srgbClr val="FFFFFF"/>
                </a:solidFill>
                <a:latin typeface="Garet Ultra-Bold"/>
              </a:rPr>
              <a:t>20 September</a:t>
            </a:r>
          </a:p>
        </p:txBody>
      </p:sp>
      <p:sp>
        <p:nvSpPr>
          <p:cNvPr id="27" name="TextBox 27"/>
          <p:cNvSpPr txBox="1"/>
          <p:nvPr/>
        </p:nvSpPr>
        <p:spPr>
          <a:xfrm>
            <a:off x="1556269" y="7408391"/>
            <a:ext cx="2514642" cy="156026"/>
          </a:xfrm>
          <a:prstGeom prst="rect">
            <a:avLst/>
          </a:prstGeom>
        </p:spPr>
        <p:txBody>
          <a:bodyPr lIns="0" tIns="0" rIns="0" bIns="0" rtlCol="0" anchor="t">
            <a:spAutoFit/>
          </a:bodyPr>
          <a:lstStyle/>
          <a:p>
            <a:pPr marL="0" lvl="0" indent="0">
              <a:lnSpc>
                <a:spcPts val="931"/>
              </a:lnSpc>
              <a:spcBef>
                <a:spcPct val="0"/>
              </a:spcBef>
            </a:pPr>
            <a:r>
              <a:rPr lang="en-US" sz="1862">
                <a:solidFill>
                  <a:srgbClr val="FFFFFF"/>
                </a:solidFill>
                <a:latin typeface="Garet Ultra-Bold"/>
              </a:rPr>
              <a:t>01 October</a:t>
            </a:r>
          </a:p>
        </p:txBody>
      </p:sp>
      <p:sp>
        <p:nvSpPr>
          <p:cNvPr id="28" name="TextBox 28"/>
          <p:cNvSpPr txBox="1"/>
          <p:nvPr/>
        </p:nvSpPr>
        <p:spPr>
          <a:xfrm>
            <a:off x="1556269" y="8894316"/>
            <a:ext cx="2700905" cy="156026"/>
          </a:xfrm>
          <a:prstGeom prst="rect">
            <a:avLst/>
          </a:prstGeom>
        </p:spPr>
        <p:txBody>
          <a:bodyPr lIns="0" tIns="0" rIns="0" bIns="0" rtlCol="0" anchor="t">
            <a:spAutoFit/>
          </a:bodyPr>
          <a:lstStyle/>
          <a:p>
            <a:pPr marL="0" lvl="0" indent="0">
              <a:lnSpc>
                <a:spcPts val="931"/>
              </a:lnSpc>
              <a:spcBef>
                <a:spcPct val="0"/>
              </a:spcBef>
            </a:pPr>
            <a:r>
              <a:rPr lang="en-US" sz="1862">
                <a:solidFill>
                  <a:srgbClr val="FFFFFF"/>
                </a:solidFill>
                <a:latin typeface="Garet Ultra-Bold"/>
              </a:rPr>
              <a:t>12 Octber</a:t>
            </a:r>
          </a:p>
        </p:txBody>
      </p:sp>
      <p:sp>
        <p:nvSpPr>
          <p:cNvPr id="29" name="TextBox 29"/>
          <p:cNvSpPr txBox="1"/>
          <p:nvPr/>
        </p:nvSpPr>
        <p:spPr>
          <a:xfrm>
            <a:off x="1481895" y="5082178"/>
            <a:ext cx="6981978" cy="243658"/>
          </a:xfrm>
          <a:prstGeom prst="rect">
            <a:avLst/>
          </a:prstGeom>
        </p:spPr>
        <p:txBody>
          <a:bodyPr lIns="0" tIns="0" rIns="0" bIns="0" rtlCol="0" anchor="t">
            <a:spAutoFit/>
          </a:bodyPr>
          <a:lstStyle/>
          <a:p>
            <a:pPr marL="0" lvl="0" indent="0">
              <a:lnSpc>
                <a:spcPts val="1917"/>
              </a:lnSpc>
              <a:spcBef>
                <a:spcPct val="0"/>
              </a:spcBef>
            </a:pPr>
            <a:r>
              <a:rPr lang="en-US" sz="1571">
                <a:solidFill>
                  <a:srgbClr val="FFFFFF"/>
                </a:solidFill>
                <a:latin typeface="Montserrat"/>
              </a:rPr>
              <a:t>Saltwater sill is overtopped</a:t>
            </a:r>
          </a:p>
        </p:txBody>
      </p:sp>
      <p:sp>
        <p:nvSpPr>
          <p:cNvPr id="30" name="TextBox 30"/>
          <p:cNvSpPr txBox="1"/>
          <p:nvPr/>
        </p:nvSpPr>
        <p:spPr>
          <a:xfrm>
            <a:off x="1514951" y="6669433"/>
            <a:ext cx="6940660" cy="243658"/>
          </a:xfrm>
          <a:prstGeom prst="rect">
            <a:avLst/>
          </a:prstGeom>
        </p:spPr>
        <p:txBody>
          <a:bodyPr lIns="0" tIns="0" rIns="0" bIns="0" rtlCol="0" anchor="t">
            <a:spAutoFit/>
          </a:bodyPr>
          <a:lstStyle/>
          <a:p>
            <a:pPr marL="0" lvl="0" indent="0">
              <a:lnSpc>
                <a:spcPts val="1917"/>
              </a:lnSpc>
              <a:spcBef>
                <a:spcPct val="0"/>
              </a:spcBef>
            </a:pPr>
            <a:r>
              <a:rPr lang="en-US" sz="1571">
                <a:solidFill>
                  <a:srgbClr val="FFFFFF"/>
                </a:solidFill>
                <a:latin typeface="Montserrat"/>
              </a:rPr>
              <a:t>3600-EM-LA Federal EM Dec. for 4 parishes</a:t>
            </a:r>
          </a:p>
        </p:txBody>
      </p:sp>
      <p:sp>
        <p:nvSpPr>
          <p:cNvPr id="31" name="TextBox 31"/>
          <p:cNvSpPr txBox="1"/>
          <p:nvPr/>
        </p:nvSpPr>
        <p:spPr>
          <a:xfrm>
            <a:off x="1556269" y="9014642"/>
            <a:ext cx="7152206" cy="243658"/>
          </a:xfrm>
          <a:prstGeom prst="rect">
            <a:avLst/>
          </a:prstGeom>
        </p:spPr>
        <p:txBody>
          <a:bodyPr lIns="0" tIns="0" rIns="0" bIns="0" rtlCol="0" anchor="t">
            <a:spAutoFit/>
          </a:bodyPr>
          <a:lstStyle/>
          <a:p>
            <a:pPr marL="0" lvl="0" indent="0">
              <a:lnSpc>
                <a:spcPts val="1917"/>
              </a:lnSpc>
              <a:spcBef>
                <a:spcPct val="0"/>
              </a:spcBef>
            </a:pPr>
            <a:r>
              <a:rPr lang="en-US" sz="1571">
                <a:solidFill>
                  <a:srgbClr val="FFFFFF"/>
                </a:solidFill>
                <a:latin typeface="Montserrat"/>
              </a:rPr>
              <a:t>Sills augmentation completed</a:t>
            </a:r>
          </a:p>
        </p:txBody>
      </p:sp>
      <p:sp>
        <p:nvSpPr>
          <p:cNvPr id="32" name="TextBox 32"/>
          <p:cNvSpPr txBox="1"/>
          <p:nvPr/>
        </p:nvSpPr>
        <p:spPr>
          <a:xfrm>
            <a:off x="835280" y="371403"/>
            <a:ext cx="7888368" cy="1736749"/>
          </a:xfrm>
          <a:prstGeom prst="rect">
            <a:avLst/>
          </a:prstGeom>
        </p:spPr>
        <p:txBody>
          <a:bodyPr lIns="0" tIns="0" rIns="0" bIns="0" rtlCol="0" anchor="t">
            <a:spAutoFit/>
          </a:bodyPr>
          <a:lstStyle/>
          <a:p>
            <a:pPr marL="0" lvl="0" indent="0" algn="l">
              <a:lnSpc>
                <a:spcPts val="6650"/>
              </a:lnSpc>
              <a:spcBef>
                <a:spcPct val="0"/>
              </a:spcBef>
            </a:pPr>
            <a:r>
              <a:rPr lang="en-US" sz="7000">
                <a:solidFill>
                  <a:srgbClr val="FFFFFF"/>
                </a:solidFill>
                <a:latin typeface="Garet Ultra-Bold"/>
              </a:rPr>
              <a:t>KEY MILESTONES </a:t>
            </a:r>
          </a:p>
        </p:txBody>
      </p:sp>
      <p:sp>
        <p:nvSpPr>
          <p:cNvPr id="33" name="TextBox 33"/>
          <p:cNvSpPr txBox="1"/>
          <p:nvPr/>
        </p:nvSpPr>
        <p:spPr>
          <a:xfrm>
            <a:off x="1577051" y="8171316"/>
            <a:ext cx="2514642" cy="156026"/>
          </a:xfrm>
          <a:prstGeom prst="rect">
            <a:avLst/>
          </a:prstGeom>
        </p:spPr>
        <p:txBody>
          <a:bodyPr lIns="0" tIns="0" rIns="0" bIns="0" rtlCol="0" anchor="t">
            <a:spAutoFit/>
          </a:bodyPr>
          <a:lstStyle/>
          <a:p>
            <a:pPr marL="0" lvl="0" indent="0">
              <a:lnSpc>
                <a:spcPts val="931"/>
              </a:lnSpc>
              <a:spcBef>
                <a:spcPct val="0"/>
              </a:spcBef>
            </a:pPr>
            <a:r>
              <a:rPr lang="en-US" sz="1862">
                <a:solidFill>
                  <a:srgbClr val="FFFFFF"/>
                </a:solidFill>
                <a:latin typeface="Garet Ultra-Bold"/>
              </a:rPr>
              <a:t>11 October</a:t>
            </a:r>
          </a:p>
        </p:txBody>
      </p:sp>
      <p:sp>
        <p:nvSpPr>
          <p:cNvPr id="34" name="TextBox 34"/>
          <p:cNvSpPr txBox="1"/>
          <p:nvPr/>
        </p:nvSpPr>
        <p:spPr>
          <a:xfrm>
            <a:off x="1514951" y="8317817"/>
            <a:ext cx="6940660" cy="243658"/>
          </a:xfrm>
          <a:prstGeom prst="rect">
            <a:avLst/>
          </a:prstGeom>
        </p:spPr>
        <p:txBody>
          <a:bodyPr lIns="0" tIns="0" rIns="0" bIns="0" rtlCol="0" anchor="t">
            <a:spAutoFit/>
          </a:bodyPr>
          <a:lstStyle/>
          <a:p>
            <a:pPr marL="0" lvl="0" indent="0">
              <a:lnSpc>
                <a:spcPts val="1917"/>
              </a:lnSpc>
              <a:spcBef>
                <a:spcPct val="0"/>
              </a:spcBef>
            </a:pPr>
            <a:r>
              <a:rPr lang="en-US" sz="1571">
                <a:solidFill>
                  <a:srgbClr val="FFFFFF"/>
                </a:solidFill>
                <a:latin typeface="Montserrat"/>
              </a:rPr>
              <a:t>Dalcour ROPU arrives onsite</a:t>
            </a:r>
          </a:p>
        </p:txBody>
      </p:sp>
      <p:grpSp>
        <p:nvGrpSpPr>
          <p:cNvPr id="35" name="Group 35"/>
          <p:cNvGrpSpPr/>
          <p:nvPr/>
        </p:nvGrpSpPr>
        <p:grpSpPr>
          <a:xfrm>
            <a:off x="1062731" y="4082138"/>
            <a:ext cx="246707" cy="246707"/>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4"/>
            </a:solidFill>
            <a:ln w="28575" cap="sq">
              <a:solidFill>
                <a:srgbClr val="F53725"/>
              </a:solidFill>
              <a:prstDash val="solid"/>
              <a:miter/>
            </a:ln>
          </p:spPr>
        </p:sp>
        <p:sp>
          <p:nvSpPr>
            <p:cNvPr id="37" name="TextBox 37"/>
            <p:cNvSpPr txBox="1"/>
            <p:nvPr/>
          </p:nvSpPr>
          <p:spPr>
            <a:xfrm>
              <a:off x="76200" y="76200"/>
              <a:ext cx="660400" cy="660400"/>
            </a:xfrm>
            <a:prstGeom prst="rect">
              <a:avLst/>
            </a:prstGeom>
          </p:spPr>
          <p:txBody>
            <a:bodyPr lIns="27093" tIns="27093" rIns="27093" bIns="27093" rtlCol="0" anchor="ctr"/>
            <a:lstStyle/>
            <a:p>
              <a:pPr algn="ctr">
                <a:lnSpc>
                  <a:spcPts val="74"/>
                </a:lnSpc>
              </a:pPr>
              <a:endParaRPr/>
            </a:p>
          </p:txBody>
        </p:sp>
      </p:grpSp>
      <p:sp>
        <p:nvSpPr>
          <p:cNvPr id="38" name="TextBox 38"/>
          <p:cNvSpPr txBox="1"/>
          <p:nvPr/>
        </p:nvSpPr>
        <p:spPr>
          <a:xfrm>
            <a:off x="1481895" y="3317074"/>
            <a:ext cx="2704953" cy="158223"/>
          </a:xfrm>
          <a:prstGeom prst="rect">
            <a:avLst/>
          </a:prstGeom>
        </p:spPr>
        <p:txBody>
          <a:bodyPr lIns="0" tIns="0" rIns="0" bIns="0" rtlCol="0" anchor="t">
            <a:spAutoFit/>
          </a:bodyPr>
          <a:lstStyle/>
          <a:p>
            <a:pPr marL="0" lvl="0" indent="0" algn="l">
              <a:lnSpc>
                <a:spcPts val="931"/>
              </a:lnSpc>
              <a:spcBef>
                <a:spcPct val="0"/>
              </a:spcBef>
            </a:pPr>
            <a:r>
              <a:rPr lang="en-US" sz="1862">
                <a:solidFill>
                  <a:srgbClr val="FFFFFF"/>
                </a:solidFill>
                <a:latin typeface="Garet Ultra-Bold"/>
              </a:rPr>
              <a:t>13 July</a:t>
            </a:r>
          </a:p>
        </p:txBody>
      </p:sp>
      <p:sp>
        <p:nvSpPr>
          <p:cNvPr id="39" name="TextBox 39"/>
          <p:cNvSpPr txBox="1"/>
          <p:nvPr/>
        </p:nvSpPr>
        <p:spPr>
          <a:xfrm>
            <a:off x="1481895" y="3491775"/>
            <a:ext cx="7193524" cy="243658"/>
          </a:xfrm>
          <a:prstGeom prst="rect">
            <a:avLst/>
          </a:prstGeom>
        </p:spPr>
        <p:txBody>
          <a:bodyPr lIns="0" tIns="0" rIns="0" bIns="0" rtlCol="0" anchor="t">
            <a:spAutoFit/>
          </a:bodyPr>
          <a:lstStyle/>
          <a:p>
            <a:pPr marL="0" lvl="0" indent="0">
              <a:lnSpc>
                <a:spcPts val="1917"/>
              </a:lnSpc>
              <a:spcBef>
                <a:spcPct val="0"/>
              </a:spcBef>
            </a:pPr>
            <a:r>
              <a:rPr lang="en-US" sz="1571">
                <a:solidFill>
                  <a:srgbClr val="FFFFFF"/>
                </a:solidFill>
                <a:latin typeface="Montserrat"/>
              </a:rPr>
              <a:t>Louisiana requests USACE assistance</a:t>
            </a:r>
          </a:p>
        </p:txBody>
      </p:sp>
      <p:sp>
        <p:nvSpPr>
          <p:cNvPr id="40" name="TextBox 40"/>
          <p:cNvSpPr txBox="1"/>
          <p:nvPr/>
        </p:nvSpPr>
        <p:spPr>
          <a:xfrm>
            <a:off x="1502554" y="5687786"/>
            <a:ext cx="2118139" cy="158223"/>
          </a:xfrm>
          <a:prstGeom prst="rect">
            <a:avLst/>
          </a:prstGeom>
        </p:spPr>
        <p:txBody>
          <a:bodyPr lIns="0" tIns="0" rIns="0" bIns="0" rtlCol="0" anchor="t">
            <a:spAutoFit/>
          </a:bodyPr>
          <a:lstStyle/>
          <a:p>
            <a:pPr marL="0" lvl="0" indent="0" algn="l">
              <a:lnSpc>
                <a:spcPts val="931"/>
              </a:lnSpc>
              <a:spcBef>
                <a:spcPct val="0"/>
              </a:spcBef>
            </a:pPr>
            <a:r>
              <a:rPr lang="en-US" sz="1862">
                <a:solidFill>
                  <a:srgbClr val="FFFFFF"/>
                </a:solidFill>
                <a:latin typeface="Garet Ultra-Bold"/>
              </a:rPr>
              <a:t>26 September</a:t>
            </a:r>
          </a:p>
        </p:txBody>
      </p:sp>
      <p:sp>
        <p:nvSpPr>
          <p:cNvPr id="41" name="TextBox 41"/>
          <p:cNvSpPr txBox="1"/>
          <p:nvPr/>
        </p:nvSpPr>
        <p:spPr>
          <a:xfrm>
            <a:off x="1473633" y="5836484"/>
            <a:ext cx="6981978" cy="243658"/>
          </a:xfrm>
          <a:prstGeom prst="rect">
            <a:avLst/>
          </a:prstGeom>
        </p:spPr>
        <p:txBody>
          <a:bodyPr lIns="0" tIns="0" rIns="0" bIns="0" rtlCol="0" anchor="t">
            <a:spAutoFit/>
          </a:bodyPr>
          <a:lstStyle/>
          <a:p>
            <a:pPr marL="0" lvl="0" indent="0">
              <a:lnSpc>
                <a:spcPts val="1917"/>
              </a:lnSpc>
              <a:spcBef>
                <a:spcPct val="0"/>
              </a:spcBef>
            </a:pPr>
            <a:r>
              <a:rPr lang="en-US" sz="1571">
                <a:solidFill>
                  <a:srgbClr val="FFFFFF"/>
                </a:solidFill>
                <a:latin typeface="Montserrat"/>
              </a:rPr>
              <a:t>FEMA IMAT-1 deploys to Baton Rouge, LA</a:t>
            </a:r>
          </a:p>
        </p:txBody>
      </p:sp>
      <p:sp>
        <p:nvSpPr>
          <p:cNvPr id="42" name="TextBox 42"/>
          <p:cNvSpPr txBox="1"/>
          <p:nvPr/>
        </p:nvSpPr>
        <p:spPr>
          <a:xfrm>
            <a:off x="1514951" y="6489717"/>
            <a:ext cx="2118139" cy="158223"/>
          </a:xfrm>
          <a:prstGeom prst="rect">
            <a:avLst/>
          </a:prstGeom>
        </p:spPr>
        <p:txBody>
          <a:bodyPr lIns="0" tIns="0" rIns="0" bIns="0" rtlCol="0" anchor="t">
            <a:spAutoFit/>
          </a:bodyPr>
          <a:lstStyle/>
          <a:p>
            <a:pPr marL="0" lvl="0" indent="0" algn="l">
              <a:lnSpc>
                <a:spcPts val="931"/>
              </a:lnSpc>
              <a:spcBef>
                <a:spcPct val="0"/>
              </a:spcBef>
            </a:pPr>
            <a:r>
              <a:rPr lang="en-US" sz="1862">
                <a:solidFill>
                  <a:srgbClr val="FFFFFF"/>
                </a:solidFill>
                <a:latin typeface="Garet Ultra-Bold"/>
              </a:rPr>
              <a:t>27 September</a:t>
            </a:r>
          </a:p>
        </p:txBody>
      </p:sp>
      <p:sp>
        <p:nvSpPr>
          <p:cNvPr id="43" name="TextBox 43"/>
          <p:cNvSpPr txBox="1"/>
          <p:nvPr/>
        </p:nvSpPr>
        <p:spPr>
          <a:xfrm>
            <a:off x="1530124" y="7554893"/>
            <a:ext cx="6940660" cy="243658"/>
          </a:xfrm>
          <a:prstGeom prst="rect">
            <a:avLst/>
          </a:prstGeom>
        </p:spPr>
        <p:txBody>
          <a:bodyPr lIns="0" tIns="0" rIns="0" bIns="0" rtlCol="0" anchor="t">
            <a:spAutoFit/>
          </a:bodyPr>
          <a:lstStyle/>
          <a:p>
            <a:pPr marL="0" lvl="0" indent="0">
              <a:lnSpc>
                <a:spcPts val="1917"/>
              </a:lnSpc>
              <a:spcBef>
                <a:spcPct val="0"/>
              </a:spcBef>
            </a:pPr>
            <a:r>
              <a:rPr lang="en-US" sz="1571">
                <a:solidFill>
                  <a:srgbClr val="FFFFFF"/>
                </a:solidFill>
                <a:latin typeface="Montserrat"/>
              </a:rPr>
              <a:t>Water barging operations begins</a:t>
            </a:r>
          </a:p>
        </p:txBody>
      </p:sp>
      <p:grpSp>
        <p:nvGrpSpPr>
          <p:cNvPr id="44" name="Group 44"/>
          <p:cNvGrpSpPr/>
          <p:nvPr/>
        </p:nvGrpSpPr>
        <p:grpSpPr>
          <a:xfrm>
            <a:off x="1028700" y="3193249"/>
            <a:ext cx="246707" cy="246707"/>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4"/>
            </a:solidFill>
            <a:ln w="28575" cap="sq">
              <a:solidFill>
                <a:srgbClr val="F53725"/>
              </a:solidFill>
              <a:prstDash val="solid"/>
              <a:miter/>
            </a:ln>
          </p:spPr>
        </p:sp>
        <p:sp>
          <p:nvSpPr>
            <p:cNvPr id="46" name="TextBox 46"/>
            <p:cNvSpPr txBox="1"/>
            <p:nvPr/>
          </p:nvSpPr>
          <p:spPr>
            <a:xfrm>
              <a:off x="76200" y="76200"/>
              <a:ext cx="660400" cy="660400"/>
            </a:xfrm>
            <a:prstGeom prst="rect">
              <a:avLst/>
            </a:prstGeom>
          </p:spPr>
          <p:txBody>
            <a:bodyPr lIns="27093" tIns="27093" rIns="27093" bIns="27093" rtlCol="0" anchor="ctr"/>
            <a:lstStyle/>
            <a:p>
              <a:pPr algn="ctr">
                <a:lnSpc>
                  <a:spcPts val="74"/>
                </a:lnSpc>
              </a:pPr>
              <a:endParaRPr/>
            </a:p>
          </p:txBody>
        </p:sp>
      </p:grpSp>
      <p:grpSp>
        <p:nvGrpSpPr>
          <p:cNvPr id="47" name="Group 47"/>
          <p:cNvGrpSpPr/>
          <p:nvPr/>
        </p:nvGrpSpPr>
        <p:grpSpPr>
          <a:xfrm>
            <a:off x="1028700" y="5599302"/>
            <a:ext cx="246707" cy="246707"/>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104"/>
            </a:solidFill>
            <a:ln w="28575" cap="sq">
              <a:solidFill>
                <a:srgbClr val="F53725"/>
              </a:solidFill>
              <a:prstDash val="solid"/>
              <a:miter/>
            </a:ln>
          </p:spPr>
        </p:sp>
        <p:sp>
          <p:nvSpPr>
            <p:cNvPr id="49" name="TextBox 49"/>
            <p:cNvSpPr txBox="1"/>
            <p:nvPr/>
          </p:nvSpPr>
          <p:spPr>
            <a:xfrm>
              <a:off x="76200" y="76200"/>
              <a:ext cx="660400" cy="660400"/>
            </a:xfrm>
            <a:prstGeom prst="rect">
              <a:avLst/>
            </a:prstGeom>
          </p:spPr>
          <p:txBody>
            <a:bodyPr lIns="27093" tIns="27093" rIns="27093" bIns="27093" rtlCol="0" anchor="ctr"/>
            <a:lstStyle/>
            <a:p>
              <a:pPr algn="ctr">
                <a:lnSpc>
                  <a:spcPts val="74"/>
                </a:lnSpc>
              </a:pPr>
              <a:endParaRPr/>
            </a:p>
          </p:txBody>
        </p:sp>
      </p:grpSp>
      <p:sp>
        <p:nvSpPr>
          <p:cNvPr id="50" name="TextBox 25"/>
          <p:cNvSpPr txBox="1"/>
          <p:nvPr/>
        </p:nvSpPr>
        <p:spPr>
          <a:xfrm>
            <a:off x="1530124" y="2490744"/>
            <a:ext cx="2704953" cy="140936"/>
          </a:xfrm>
          <a:prstGeom prst="rect">
            <a:avLst/>
          </a:prstGeom>
        </p:spPr>
        <p:txBody>
          <a:bodyPr lIns="0" tIns="0" rIns="0" bIns="0" rtlCol="0" anchor="t">
            <a:spAutoFit/>
          </a:bodyPr>
          <a:lstStyle/>
          <a:p>
            <a:pPr marL="0" lvl="0" indent="0" algn="l">
              <a:lnSpc>
                <a:spcPts val="931"/>
              </a:lnSpc>
              <a:spcBef>
                <a:spcPct val="0"/>
              </a:spcBef>
            </a:pPr>
            <a:r>
              <a:rPr lang="en-US" sz="1862" dirty="0" smtClean="0">
                <a:solidFill>
                  <a:srgbClr val="FFFFFF"/>
                </a:solidFill>
                <a:latin typeface="Garet Ultra-Bold"/>
              </a:rPr>
              <a:t>21 June</a:t>
            </a:r>
            <a:endParaRPr lang="en-US" sz="1862" dirty="0">
              <a:solidFill>
                <a:srgbClr val="FFFFFF"/>
              </a:solidFill>
              <a:latin typeface="Garet Ultra-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sp>
        <p:nvSpPr>
          <p:cNvPr id="2" name="Freeform 2"/>
          <p:cNvSpPr/>
          <p:nvPr/>
        </p:nvSpPr>
        <p:spPr>
          <a:xfrm>
            <a:off x="0" y="-157011"/>
            <a:ext cx="16405692" cy="10444011"/>
          </a:xfrm>
          <a:custGeom>
            <a:avLst/>
            <a:gdLst/>
            <a:ahLst/>
            <a:cxnLst/>
            <a:rect l="l" t="t" r="r" b="b"/>
            <a:pathLst>
              <a:path w="16405692" h="10444011">
                <a:moveTo>
                  <a:pt x="0" y="0"/>
                </a:moveTo>
                <a:lnTo>
                  <a:pt x="16405692" y="0"/>
                </a:lnTo>
                <a:lnTo>
                  <a:pt x="16405692" y="10444011"/>
                </a:lnTo>
                <a:lnTo>
                  <a:pt x="0" y="10444011"/>
                </a:lnTo>
                <a:lnTo>
                  <a:pt x="0" y="0"/>
                </a:lnTo>
                <a:close/>
              </a:path>
            </a:pathLst>
          </a:custGeom>
          <a:blipFill>
            <a:blip r:embed="rId2"/>
            <a:stretch>
              <a:fillRect t="-3191" b="-392"/>
            </a:stretch>
          </a:blipFill>
        </p:spPr>
      </p:sp>
      <p:sp>
        <p:nvSpPr>
          <p:cNvPr id="3" name="Freeform 3"/>
          <p:cNvSpPr/>
          <p:nvPr/>
        </p:nvSpPr>
        <p:spPr>
          <a:xfrm>
            <a:off x="16586018" y="8076485"/>
            <a:ext cx="1541497" cy="1181815"/>
          </a:xfrm>
          <a:custGeom>
            <a:avLst/>
            <a:gdLst/>
            <a:ahLst/>
            <a:cxnLst/>
            <a:rect l="l" t="t" r="r" b="b"/>
            <a:pathLst>
              <a:path w="1541497" h="1181815">
                <a:moveTo>
                  <a:pt x="0" y="0"/>
                </a:moveTo>
                <a:lnTo>
                  <a:pt x="1541497" y="0"/>
                </a:lnTo>
                <a:lnTo>
                  <a:pt x="1541497" y="1181815"/>
                </a:lnTo>
                <a:lnTo>
                  <a:pt x="0" y="1181815"/>
                </a:lnTo>
                <a:lnTo>
                  <a:pt x="0" y="0"/>
                </a:lnTo>
                <a:close/>
              </a:path>
            </a:pathLst>
          </a:custGeom>
          <a:blipFill>
            <a:blip r:embed="rId3"/>
            <a:stretch>
              <a:fillRect/>
            </a:stretch>
          </a:blipFill>
        </p:spPr>
      </p:sp>
      <p:sp>
        <p:nvSpPr>
          <p:cNvPr id="4" name="TextBox 4"/>
          <p:cNvSpPr txBox="1"/>
          <p:nvPr/>
        </p:nvSpPr>
        <p:spPr>
          <a:xfrm>
            <a:off x="16370604" y="9594758"/>
            <a:ext cx="1917396" cy="412523"/>
          </a:xfrm>
          <a:prstGeom prst="rect">
            <a:avLst/>
          </a:prstGeom>
        </p:spPr>
        <p:txBody>
          <a:bodyPr lIns="0" tIns="0" rIns="0" bIns="0" rtlCol="0" anchor="t">
            <a:spAutoFit/>
          </a:bodyPr>
          <a:lstStyle/>
          <a:p>
            <a:pPr algn="ctr">
              <a:lnSpc>
                <a:spcPts val="980"/>
              </a:lnSpc>
            </a:pPr>
            <a:r>
              <a:rPr lang="en-US" sz="1961">
                <a:solidFill>
                  <a:srgbClr val="FFFFFF"/>
                </a:solidFill>
                <a:latin typeface="Garet Ultra-Bold"/>
              </a:rPr>
              <a:t>25 Oct 23</a:t>
            </a:r>
          </a:p>
          <a:p>
            <a:pPr algn="ctr">
              <a:lnSpc>
                <a:spcPts val="980"/>
              </a:lnSpc>
            </a:pPr>
            <a:endParaRPr lang="en-US" sz="1961">
              <a:solidFill>
                <a:srgbClr val="FFFFFF"/>
              </a:solidFill>
              <a:latin typeface="Garet Ultra-Bold"/>
            </a:endParaRPr>
          </a:p>
          <a:p>
            <a:pPr algn="ctr">
              <a:lnSpc>
                <a:spcPts val="980"/>
              </a:lnSpc>
            </a:pPr>
            <a:r>
              <a:rPr lang="en-US" sz="1961">
                <a:solidFill>
                  <a:srgbClr val="FFFFFF"/>
                </a:solidFill>
                <a:latin typeface="Garet Ultra-Bold"/>
              </a:rPr>
              <a:t>0800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pSp>
        <p:nvGrpSpPr>
          <p:cNvPr id="2" name="Group 2"/>
          <p:cNvGrpSpPr/>
          <p:nvPr/>
        </p:nvGrpSpPr>
        <p:grpSpPr>
          <a:xfrm>
            <a:off x="8407767" y="5064364"/>
            <a:ext cx="1476435" cy="14764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3725"/>
              </a:solidFill>
              <a:prstDash val="solid"/>
              <a:miter/>
            </a:ln>
          </p:spPr>
        </p:sp>
        <p:sp>
          <p:nvSpPr>
            <p:cNvPr id="4" name="TextBox 4"/>
            <p:cNvSpPr txBox="1"/>
            <p:nvPr/>
          </p:nvSpPr>
          <p:spPr>
            <a:xfrm>
              <a:off x="76200" y="76200"/>
              <a:ext cx="660400" cy="660400"/>
            </a:xfrm>
            <a:prstGeom prst="rect">
              <a:avLst/>
            </a:prstGeom>
          </p:spPr>
          <p:txBody>
            <a:bodyPr lIns="50800" tIns="50800" rIns="50800" bIns="50800" rtlCol="0" anchor="ctr"/>
            <a:lstStyle/>
            <a:p>
              <a:pPr marL="0" lvl="0" indent="0" algn="ctr">
                <a:lnSpc>
                  <a:spcPts val="2006"/>
                </a:lnSpc>
                <a:spcBef>
                  <a:spcPct val="0"/>
                </a:spcBef>
              </a:pPr>
              <a:endParaRPr/>
            </a:p>
          </p:txBody>
        </p:sp>
      </p:grpSp>
      <p:grpSp>
        <p:nvGrpSpPr>
          <p:cNvPr id="5" name="Group 5"/>
          <p:cNvGrpSpPr/>
          <p:nvPr/>
        </p:nvGrpSpPr>
        <p:grpSpPr>
          <a:xfrm>
            <a:off x="14326255" y="5064364"/>
            <a:ext cx="1476435" cy="147643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3725"/>
              </a:solidFill>
              <a:prstDash val="solid"/>
              <a:miter/>
            </a:ln>
          </p:spPr>
        </p:sp>
        <p:sp>
          <p:nvSpPr>
            <p:cNvPr id="7" name="TextBox 7"/>
            <p:cNvSpPr txBox="1"/>
            <p:nvPr/>
          </p:nvSpPr>
          <p:spPr>
            <a:xfrm>
              <a:off x="76200" y="76200"/>
              <a:ext cx="660400" cy="660400"/>
            </a:xfrm>
            <a:prstGeom prst="rect">
              <a:avLst/>
            </a:prstGeom>
          </p:spPr>
          <p:txBody>
            <a:bodyPr lIns="50800" tIns="50800" rIns="50800" bIns="50800" rtlCol="0" anchor="ctr"/>
            <a:lstStyle/>
            <a:p>
              <a:pPr marL="0" lvl="0" indent="0" algn="ctr">
                <a:lnSpc>
                  <a:spcPts val="2006"/>
                </a:lnSpc>
                <a:spcBef>
                  <a:spcPct val="0"/>
                </a:spcBef>
              </a:pPr>
              <a:endParaRPr/>
            </a:p>
          </p:txBody>
        </p:sp>
      </p:grpSp>
      <p:grpSp>
        <p:nvGrpSpPr>
          <p:cNvPr id="8" name="Group 8"/>
          <p:cNvGrpSpPr/>
          <p:nvPr/>
        </p:nvGrpSpPr>
        <p:grpSpPr>
          <a:xfrm>
            <a:off x="2489279" y="5064364"/>
            <a:ext cx="1476435" cy="147643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3725"/>
              </a:solidFill>
              <a:prstDash val="solid"/>
              <a:miter/>
            </a:ln>
          </p:spPr>
        </p:sp>
        <p:sp>
          <p:nvSpPr>
            <p:cNvPr id="10" name="TextBox 10"/>
            <p:cNvSpPr txBox="1"/>
            <p:nvPr/>
          </p:nvSpPr>
          <p:spPr>
            <a:xfrm>
              <a:off x="76200" y="76200"/>
              <a:ext cx="660400" cy="660400"/>
            </a:xfrm>
            <a:prstGeom prst="rect">
              <a:avLst/>
            </a:prstGeom>
          </p:spPr>
          <p:txBody>
            <a:bodyPr lIns="50800" tIns="50800" rIns="50800" bIns="50800" rtlCol="0" anchor="ctr"/>
            <a:lstStyle/>
            <a:p>
              <a:pPr marL="0" lvl="0" indent="0" algn="ctr">
                <a:lnSpc>
                  <a:spcPts val="2006"/>
                </a:lnSpc>
                <a:spcBef>
                  <a:spcPct val="0"/>
                </a:spcBef>
              </a:pPr>
              <a:endParaRPr/>
            </a:p>
          </p:txBody>
        </p:sp>
      </p:grpSp>
      <p:sp>
        <p:nvSpPr>
          <p:cNvPr id="11" name="Freeform 11"/>
          <p:cNvSpPr/>
          <p:nvPr/>
        </p:nvSpPr>
        <p:spPr>
          <a:xfrm>
            <a:off x="2969316" y="5625360"/>
            <a:ext cx="516361" cy="312633"/>
          </a:xfrm>
          <a:custGeom>
            <a:avLst/>
            <a:gdLst/>
            <a:ahLst/>
            <a:cxnLst/>
            <a:rect l="l" t="t" r="r" b="b"/>
            <a:pathLst>
              <a:path w="516361" h="312633">
                <a:moveTo>
                  <a:pt x="0" y="0"/>
                </a:moveTo>
                <a:lnTo>
                  <a:pt x="516361" y="0"/>
                </a:lnTo>
                <a:lnTo>
                  <a:pt x="516361" y="312633"/>
                </a:lnTo>
                <a:lnTo>
                  <a:pt x="0" y="312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8922568" y="5629865"/>
            <a:ext cx="442864" cy="345434"/>
          </a:xfrm>
          <a:custGeom>
            <a:avLst/>
            <a:gdLst/>
            <a:ahLst/>
            <a:cxnLst/>
            <a:rect l="l" t="t" r="r" b="b"/>
            <a:pathLst>
              <a:path w="442864" h="345434">
                <a:moveTo>
                  <a:pt x="0" y="0"/>
                </a:moveTo>
                <a:lnTo>
                  <a:pt x="442864" y="0"/>
                </a:lnTo>
                <a:lnTo>
                  <a:pt x="442864" y="345434"/>
                </a:lnTo>
                <a:lnTo>
                  <a:pt x="0" y="3454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14553414" y="5315047"/>
            <a:ext cx="1022116" cy="1004229"/>
          </a:xfrm>
          <a:custGeom>
            <a:avLst/>
            <a:gdLst/>
            <a:ahLst/>
            <a:cxnLst/>
            <a:rect l="l" t="t" r="r" b="b"/>
            <a:pathLst>
              <a:path w="1022116" h="1004229">
                <a:moveTo>
                  <a:pt x="0" y="0"/>
                </a:moveTo>
                <a:lnTo>
                  <a:pt x="1022116" y="0"/>
                </a:lnTo>
                <a:lnTo>
                  <a:pt x="1022116" y="1004229"/>
                </a:lnTo>
                <a:lnTo>
                  <a:pt x="0" y="1004229"/>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sp>
        <p:nvSpPr>
          <p:cNvPr id="16" name="TextBox 16"/>
          <p:cNvSpPr txBox="1"/>
          <p:nvPr/>
        </p:nvSpPr>
        <p:spPr>
          <a:xfrm>
            <a:off x="1032668" y="7129385"/>
            <a:ext cx="4389656" cy="458470"/>
          </a:xfrm>
          <a:prstGeom prst="rect">
            <a:avLst/>
          </a:prstGeom>
        </p:spPr>
        <p:txBody>
          <a:bodyPr lIns="0" tIns="0" rIns="0" bIns="0" rtlCol="0" anchor="t">
            <a:spAutoFit/>
          </a:bodyPr>
          <a:lstStyle/>
          <a:p>
            <a:pPr algn="ctr">
              <a:lnSpc>
                <a:spcPts val="3769"/>
              </a:lnSpc>
            </a:pPr>
            <a:r>
              <a:rPr lang="en-US" sz="2899">
                <a:solidFill>
                  <a:srgbClr val="FFFFFF"/>
                </a:solidFill>
                <a:latin typeface="Montserrat Ultra-Bold"/>
              </a:rPr>
              <a:t>Television</a:t>
            </a:r>
          </a:p>
        </p:txBody>
      </p:sp>
      <p:sp>
        <p:nvSpPr>
          <p:cNvPr id="17" name="TextBox 17"/>
          <p:cNvSpPr txBox="1"/>
          <p:nvPr/>
        </p:nvSpPr>
        <p:spPr>
          <a:xfrm>
            <a:off x="12869644" y="7129385"/>
            <a:ext cx="4389656" cy="458470"/>
          </a:xfrm>
          <a:prstGeom prst="rect">
            <a:avLst/>
          </a:prstGeom>
        </p:spPr>
        <p:txBody>
          <a:bodyPr lIns="0" tIns="0" rIns="0" bIns="0" rtlCol="0" anchor="t">
            <a:spAutoFit/>
          </a:bodyPr>
          <a:lstStyle/>
          <a:p>
            <a:pPr algn="ctr">
              <a:lnSpc>
                <a:spcPts val="3769"/>
              </a:lnSpc>
            </a:pPr>
            <a:r>
              <a:rPr lang="en-US" sz="2899">
                <a:solidFill>
                  <a:srgbClr val="FFFFFF"/>
                </a:solidFill>
                <a:latin typeface="Montserrat Ultra-Bold"/>
              </a:rPr>
              <a:t>Other Collaborations</a:t>
            </a:r>
          </a:p>
        </p:txBody>
      </p:sp>
      <p:sp>
        <p:nvSpPr>
          <p:cNvPr id="18" name="TextBox 18"/>
          <p:cNvSpPr txBox="1"/>
          <p:nvPr/>
        </p:nvSpPr>
        <p:spPr>
          <a:xfrm>
            <a:off x="6949172" y="7129385"/>
            <a:ext cx="4389656" cy="458470"/>
          </a:xfrm>
          <a:prstGeom prst="rect">
            <a:avLst/>
          </a:prstGeom>
        </p:spPr>
        <p:txBody>
          <a:bodyPr lIns="0" tIns="0" rIns="0" bIns="0" rtlCol="0" anchor="t">
            <a:spAutoFit/>
          </a:bodyPr>
          <a:lstStyle/>
          <a:p>
            <a:pPr algn="ctr">
              <a:lnSpc>
                <a:spcPts val="3769"/>
              </a:lnSpc>
            </a:pPr>
            <a:r>
              <a:rPr lang="en-US" sz="2899">
                <a:solidFill>
                  <a:srgbClr val="FFFFFF"/>
                </a:solidFill>
                <a:latin typeface="Montserrat Ultra-Bold"/>
              </a:rPr>
              <a:t>Social  network</a:t>
            </a:r>
          </a:p>
        </p:txBody>
      </p:sp>
      <p:sp>
        <p:nvSpPr>
          <p:cNvPr id="19" name="TextBox 19"/>
          <p:cNvSpPr txBox="1"/>
          <p:nvPr/>
        </p:nvSpPr>
        <p:spPr>
          <a:xfrm>
            <a:off x="3014324" y="2749138"/>
            <a:ext cx="12259352" cy="1736749"/>
          </a:xfrm>
          <a:prstGeom prst="rect">
            <a:avLst/>
          </a:prstGeom>
        </p:spPr>
        <p:txBody>
          <a:bodyPr lIns="0" tIns="0" rIns="0" bIns="0" rtlCol="0" anchor="t">
            <a:spAutoFit/>
          </a:bodyPr>
          <a:lstStyle/>
          <a:p>
            <a:pPr marL="0" lvl="0" indent="0" algn="ctr">
              <a:lnSpc>
                <a:spcPts val="6650"/>
              </a:lnSpc>
              <a:spcBef>
                <a:spcPct val="0"/>
              </a:spcBef>
            </a:pPr>
            <a:r>
              <a:rPr lang="en-US" sz="7000">
                <a:solidFill>
                  <a:srgbClr val="FFFFFF"/>
                </a:solidFill>
                <a:latin typeface="Garet Ultra-Bold"/>
              </a:rPr>
              <a:t>COMMUNICATION CHAMPIONS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pSp>
        <p:nvGrpSpPr>
          <p:cNvPr id="2" name="Group 2"/>
          <p:cNvGrpSpPr/>
          <p:nvPr/>
        </p:nvGrpSpPr>
        <p:grpSpPr>
          <a:xfrm rot="85255">
            <a:off x="9272226" y="122062"/>
            <a:ext cx="9974561" cy="10465695"/>
            <a:chOff x="687070" y="247650"/>
            <a:chExt cx="12100264" cy="13600401"/>
          </a:xfrm>
        </p:grpSpPr>
        <p:sp>
          <p:nvSpPr>
            <p:cNvPr id="3" name="Freeform 3"/>
            <p:cNvSpPr/>
            <p:nvPr/>
          </p:nvSpPr>
          <p:spPr>
            <a:xfrm>
              <a:off x="0" y="0"/>
              <a:ext cx="12041579" cy="13576433"/>
            </a:xfrm>
            <a:custGeom>
              <a:avLst/>
              <a:gdLst/>
              <a:ahLst/>
              <a:cxnLst/>
              <a:rect l="l" t="t" r="r" b="b"/>
              <a:pathLst>
                <a:path w="12041579" h="13576433">
                  <a:moveTo>
                    <a:pt x="9943538" y="1618276"/>
                  </a:moveTo>
                  <a:cubicBezTo>
                    <a:pt x="9463828" y="1043003"/>
                    <a:pt x="8879354" y="533197"/>
                    <a:pt x="8180467" y="253222"/>
                  </a:cubicBezTo>
                  <a:cubicBezTo>
                    <a:pt x="7682837" y="71120"/>
                    <a:pt x="7141095" y="0"/>
                    <a:pt x="6604868" y="6350"/>
                  </a:cubicBezTo>
                  <a:cubicBezTo>
                    <a:pt x="4341411" y="36830"/>
                    <a:pt x="2283346" y="1611312"/>
                    <a:pt x="1340468" y="3646357"/>
                  </a:cubicBezTo>
                  <a:cubicBezTo>
                    <a:pt x="527050" y="5434857"/>
                    <a:pt x="0" y="8522945"/>
                    <a:pt x="680720" y="10349054"/>
                  </a:cubicBezTo>
                  <a:cubicBezTo>
                    <a:pt x="1417663" y="12175163"/>
                    <a:pt x="2654156" y="13143238"/>
                    <a:pt x="4552317" y="13226813"/>
                  </a:cubicBezTo>
                  <a:cubicBezTo>
                    <a:pt x="7540854" y="13576433"/>
                    <a:pt x="9805691" y="11495422"/>
                    <a:pt x="10923634" y="9089861"/>
                  </a:cubicBezTo>
                  <a:cubicBezTo>
                    <a:pt x="12041579" y="6684301"/>
                    <a:pt x="11644577" y="3663073"/>
                    <a:pt x="9943538" y="1618276"/>
                  </a:cubicBezTo>
                  <a:close/>
                </a:path>
              </a:pathLst>
            </a:custGeom>
            <a:blipFill>
              <a:blip r:embed="rId2"/>
              <a:stretch>
                <a:fillRect l="-55305" r="-55305"/>
              </a:stretch>
            </a:blipFill>
          </p:spPr>
        </p:sp>
      </p:grpSp>
      <p:sp>
        <p:nvSpPr>
          <p:cNvPr id="5" name="TextBox 5"/>
          <p:cNvSpPr txBox="1"/>
          <p:nvPr/>
        </p:nvSpPr>
        <p:spPr>
          <a:xfrm>
            <a:off x="1028700" y="756531"/>
            <a:ext cx="7403226" cy="1915808"/>
          </a:xfrm>
          <a:prstGeom prst="rect">
            <a:avLst/>
          </a:prstGeom>
        </p:spPr>
        <p:txBody>
          <a:bodyPr lIns="0" tIns="0" rIns="0" bIns="0" rtlCol="0" anchor="t">
            <a:spAutoFit/>
          </a:bodyPr>
          <a:lstStyle/>
          <a:p>
            <a:pPr marL="0" lvl="0" indent="0" algn="l">
              <a:lnSpc>
                <a:spcPts val="7490"/>
              </a:lnSpc>
              <a:spcBef>
                <a:spcPct val="0"/>
              </a:spcBef>
            </a:pPr>
            <a:r>
              <a:rPr lang="en-US" sz="7000">
                <a:solidFill>
                  <a:srgbClr val="FFFFFF"/>
                </a:solidFill>
                <a:latin typeface="Garet Ultra-Bold"/>
              </a:rPr>
              <a:t>EFFECTIVE INNOVATIONS  </a:t>
            </a:r>
          </a:p>
        </p:txBody>
      </p:sp>
      <p:sp>
        <p:nvSpPr>
          <p:cNvPr id="6" name="TextBox 6"/>
          <p:cNvSpPr txBox="1"/>
          <p:nvPr/>
        </p:nvSpPr>
        <p:spPr>
          <a:xfrm>
            <a:off x="1028700" y="3740150"/>
            <a:ext cx="6870396" cy="5299710"/>
          </a:xfrm>
          <a:prstGeom prst="rect">
            <a:avLst/>
          </a:prstGeom>
        </p:spPr>
        <p:txBody>
          <a:bodyPr lIns="0" tIns="0" rIns="0" bIns="0" rtlCol="0" anchor="t">
            <a:spAutoFit/>
          </a:bodyPr>
          <a:lstStyle/>
          <a:p>
            <a:pPr marL="734051" lvl="1" indent="-367026">
              <a:lnSpc>
                <a:spcPts val="4419"/>
              </a:lnSpc>
              <a:buFont typeface="Arial"/>
              <a:buChar char="•"/>
            </a:pPr>
            <a:r>
              <a:rPr lang="en-US" sz="3399">
                <a:solidFill>
                  <a:srgbClr val="FFFFFF"/>
                </a:solidFill>
                <a:latin typeface="Montserrat"/>
              </a:rPr>
              <a:t>Partnership with USACE</a:t>
            </a:r>
          </a:p>
          <a:p>
            <a:pPr marL="734051" lvl="1" indent="-367026" algn="l">
              <a:lnSpc>
                <a:spcPts val="4419"/>
              </a:lnSpc>
              <a:buFont typeface="Arial"/>
              <a:buChar char="•"/>
            </a:pPr>
            <a:r>
              <a:rPr lang="en-US" sz="3399">
                <a:solidFill>
                  <a:srgbClr val="FFFFFF"/>
                </a:solidFill>
                <a:latin typeface="Montserrat"/>
              </a:rPr>
              <a:t>Collaboration with Water Systems and Treatment Centers</a:t>
            </a:r>
          </a:p>
          <a:p>
            <a:pPr marL="734051" lvl="1" indent="-367026" algn="l">
              <a:lnSpc>
                <a:spcPts val="4419"/>
              </a:lnSpc>
              <a:buFont typeface="Arial"/>
              <a:buChar char="•"/>
            </a:pPr>
            <a:r>
              <a:rPr lang="en-US" sz="3399" u="none">
                <a:solidFill>
                  <a:srgbClr val="FFFFFF"/>
                </a:solidFill>
                <a:latin typeface="Montserrat"/>
              </a:rPr>
              <a:t>Engaging Retailers and Health/Social Service Partners</a:t>
            </a:r>
          </a:p>
          <a:p>
            <a:pPr marL="734051" lvl="1" indent="-367026" algn="l">
              <a:lnSpc>
                <a:spcPts val="4419"/>
              </a:lnSpc>
              <a:buFont typeface="Arial"/>
              <a:buChar char="•"/>
            </a:pPr>
            <a:r>
              <a:rPr lang="en-US" sz="3399" u="none">
                <a:solidFill>
                  <a:srgbClr val="FFFFFF"/>
                </a:solidFill>
                <a:latin typeface="Montserrat"/>
              </a:rPr>
              <a:t>Critical Infrastructures Continuity Plans</a:t>
            </a:r>
          </a:p>
          <a:p>
            <a:pPr algn="l">
              <a:lnSpc>
                <a:spcPts val="2599"/>
              </a:lnSpc>
            </a:pPr>
            <a:endParaRPr lang="en-US" sz="3399" u="none">
              <a:solidFill>
                <a:srgbClr val="FFFFFF"/>
              </a:solidFill>
              <a:latin typeface="Montserra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3091F8ED5AEA44962E4D3340721827" ma:contentTypeVersion="20" ma:contentTypeDescription="Create a new document." ma:contentTypeScope="" ma:versionID="1c0115722d964263e8f2fc2155bd0a68">
  <xsd:schema xmlns:xsd="http://www.w3.org/2001/XMLSchema" xmlns:xs="http://www.w3.org/2001/XMLSchema" xmlns:p="http://schemas.microsoft.com/office/2006/metadata/properties" xmlns:ns1="http://schemas.microsoft.com/sharepoint/v3" xmlns:ns2="0e4fac54-a62d-434e-a96a-2b762292c16b" xmlns:ns3="e0b45472-b695-441a-8df1-b72fbe6f52de" targetNamespace="http://schemas.microsoft.com/office/2006/metadata/properties" ma:root="true" ma:fieldsID="e4efaa357f2dd3f52882ad6185d834fb" ns1:_="" ns2:_="" ns3:_="">
    <xsd:import namespace="http://schemas.microsoft.com/sharepoint/v3"/>
    <xsd:import namespace="0e4fac54-a62d-434e-a96a-2b762292c16b"/>
    <xsd:import namespace="e0b45472-b695-441a-8df1-b72fbe6f52de"/>
    <xsd:element name="properties">
      <xsd:complexType>
        <xsd:sequence>
          <xsd:element name="documentManagement">
            <xsd:complexType>
              <xsd:all>
                <xsd:element ref="ns2:Division" minOccurs="0"/>
                <xsd:element ref="ns2:Section"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4fac54-a62d-434e-a96a-2b762292c16b" elementFormDefault="qualified">
    <xsd:import namespace="http://schemas.microsoft.com/office/2006/documentManagement/types"/>
    <xsd:import namespace="http://schemas.microsoft.com/office/infopath/2007/PartnerControls"/>
    <xsd:element name="Division" ma:index="8" nillable="true" ma:displayName="Division" ma:format="Dropdown" ma:internalName="Division" ma:readOnly="false">
      <xsd:simpleType>
        <xsd:restriction base="dms:Choice">
          <xsd:enumeration value="Executive"/>
          <xsd:enumeration value="Disaster Recovery"/>
          <xsd:enumeration value="Preparedness, Response &amp; Interoperability"/>
          <xsd:enumeration value="Grants &amp; Administration"/>
        </xsd:restriction>
      </xsd:simpleType>
    </xsd:element>
    <xsd:element name="Section" ma:index="9" nillable="true" ma:displayName="Section" ma:format="Dropdown" ma:internalName="Section" ma:readOnly="false">
      <xsd:simpleType>
        <xsd:restriction base="dms:Choice">
          <xsd:enumeration value="Executive Office"/>
          <xsd:enumeration value="Preparedness"/>
          <xsd:enumeration value="PRI Operations"/>
          <xsd:enumeration value="Sub Recipient Monitoring"/>
          <xsd:enumeration value="Facility Management"/>
          <xsd:enumeration value="G &amp; A Management"/>
          <xsd:enumeration value="DR Process Services"/>
          <xsd:enumeration value="DR Management"/>
          <xsd:enumeration value="DR Public Assistance Grants"/>
          <xsd:enumeration value="DR Public Assistance Closeout"/>
          <xsd:enumeration value="DR Public Assistance Technical Services"/>
          <xsd:enumeration value="DR Public Assistance SALs"/>
          <xsd:enumeration value="DR Hazard Mitigation Grants"/>
          <xsd:enumeration value="DR Hazard Mitigation SALs"/>
          <xsd:enumeration value="Homeland Security Grants"/>
          <xsd:enumeration value="Recovery Grants Administration"/>
        </xsd:restriction>
      </xsd:simpleType>
    </xsd:element>
  </xsd:schema>
  <xsd:schema xmlns:xsd="http://www.w3.org/2001/XMLSchema" xmlns:xs="http://www.w3.org/2001/XMLSchema" xmlns:dms="http://schemas.microsoft.com/office/2006/documentManagement/types" xmlns:pc="http://schemas.microsoft.com/office/infopath/2007/PartnerControls" targetNamespace="e0b45472-b695-441a-8df1-b72fbe6f52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Division xmlns="0e4fac54-a62d-434e-a96a-2b762292c16b" xsi:nil="true"/>
    <PublishingExpirationDate xmlns="http://schemas.microsoft.com/sharepoint/v3" xsi:nil="true"/>
    <PublishingStartDate xmlns="http://schemas.microsoft.com/sharepoint/v3" xsi:nil="true"/>
    <Section xmlns="0e4fac54-a62d-434e-a96a-2b762292c16b" xsi:nil="true"/>
  </documentManagement>
</p:properties>
</file>

<file path=customXml/itemProps1.xml><?xml version="1.0" encoding="utf-8"?>
<ds:datastoreItem xmlns:ds="http://schemas.openxmlformats.org/officeDocument/2006/customXml" ds:itemID="{C756C4FC-AC6D-4092-B730-FE5E6D3BF627}"/>
</file>

<file path=customXml/itemProps2.xml><?xml version="1.0" encoding="utf-8"?>
<ds:datastoreItem xmlns:ds="http://schemas.openxmlformats.org/officeDocument/2006/customXml" ds:itemID="{83E81BB1-79CE-4CD7-8E52-520339A78CE0}"/>
</file>

<file path=customXml/itemProps3.xml><?xml version="1.0" encoding="utf-8"?>
<ds:datastoreItem xmlns:ds="http://schemas.openxmlformats.org/officeDocument/2006/customXml" ds:itemID="{F0B7E4C7-092E-4A0A-BD92-E0EA64F8D1D6}"/>
</file>

<file path=docProps/app.xml><?xml version="1.0" encoding="utf-8"?>
<Properties xmlns="http://schemas.openxmlformats.org/officeDocument/2006/extended-properties" xmlns:vt="http://schemas.openxmlformats.org/officeDocument/2006/docPropsVTypes">
  <TotalTime>6</TotalTime>
  <Words>338</Words>
  <Application>Microsoft Office PowerPoint</Application>
  <PresentationFormat>Custom</PresentationFormat>
  <Paragraphs>76</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Montserrat</vt:lpstr>
      <vt:lpstr>Open Sauce Bold</vt:lpstr>
      <vt:lpstr>Montserrat Ultra-Bold</vt:lpstr>
      <vt:lpstr>Arial</vt:lpstr>
      <vt:lpstr>Garet Ultra-Bold</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plan</dc:title>
  <dc:creator>Rubby Douglas</dc:creator>
  <cp:lastModifiedBy>Rubby Douglas</cp:lastModifiedBy>
  <cp:revision>2</cp:revision>
  <dcterms:created xsi:type="dcterms:W3CDTF">2006-08-16T00:00:00Z</dcterms:created>
  <dcterms:modified xsi:type="dcterms:W3CDTF">2024-05-01T12:20:58Z</dcterms:modified>
  <dc:identifier>DAGDKAAukxM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0x010100AE3091F8ED5AEA44962E4D3340721827</vt:lpwstr>
  </property>
</Properties>
</file>